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51" r:id="rId1"/>
  </p:sldMasterIdLst>
  <p:notesMasterIdLst>
    <p:notesMasterId r:id="rId14"/>
  </p:notesMasterIdLst>
  <p:handoutMasterIdLst>
    <p:handoutMasterId r:id="rId15"/>
  </p:handoutMasterIdLst>
  <p:sldIdLst>
    <p:sldId id="259" r:id="rId2"/>
    <p:sldId id="257" r:id="rId3"/>
    <p:sldId id="258" r:id="rId4"/>
    <p:sldId id="262" r:id="rId5"/>
    <p:sldId id="261" r:id="rId6"/>
    <p:sldId id="263" r:id="rId7"/>
    <p:sldId id="260" r:id="rId8"/>
    <p:sldId id="264" r:id="rId9"/>
    <p:sldId id="265" r:id="rId10"/>
    <p:sldId id="266" r:id="rId11"/>
    <p:sldId id="267" r:id="rId12"/>
    <p:sldId id="268" r:id="rId13"/>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660"/>
  </p:normalViewPr>
  <p:slideViewPr>
    <p:cSldViewPr snapToGrid="0">
      <p:cViewPr varScale="1">
        <p:scale>
          <a:sx n="63" d="100"/>
          <a:sy n="63" d="100"/>
        </p:scale>
        <p:origin x="812" y="56"/>
      </p:cViewPr>
      <p:guideLst/>
    </p:cSldViewPr>
  </p:slideViewPr>
  <p:notesTextViewPr>
    <p:cViewPr>
      <p:scale>
        <a:sx n="1" d="1"/>
        <a:sy n="1" d="1"/>
      </p:scale>
      <p:origin x="0" y="0"/>
    </p:cViewPr>
  </p:notesTextViewPr>
  <p:notesViewPr>
    <p:cSldViewPr snapToGrid="0">
      <p:cViewPr varScale="1">
        <p:scale>
          <a:sx n="52" d="100"/>
          <a:sy n="52" d="100"/>
        </p:scale>
        <p:origin x="2680" y="6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609F03F-E5ED-405E-958F-313DA1CD90C4}" type="datetime1">
              <a:rPr lang="it-IT" smtClean="0"/>
              <a:t>13/02/2024</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E2E3085-BEC2-47A7-B080-BE0A4BF7864A}" type="slidenum">
              <a:rPr lang="it-IT" smtClean="0"/>
              <a:t>‹N›</a:t>
            </a:fld>
            <a:endParaRPr lang="it-IT" dirty="0"/>
          </a:p>
        </p:txBody>
      </p:sp>
    </p:spTree>
    <p:extLst>
      <p:ext uri="{BB962C8B-B14F-4D97-AF65-F5344CB8AC3E}">
        <p14:creationId xmlns:p14="http://schemas.microsoft.com/office/powerpoint/2010/main" val="12343594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noProof="0"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2BEB13-087B-4E8A-B39E-DC729CC4F825}" type="datetime1">
              <a:rPr lang="it-IT" smtClean="0"/>
              <a:pPr/>
              <a:t>13/02/2024</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noProof="0"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noProof="0" dirty="0"/>
              <a:t>Modifica gli stili del testo dello schema</a:t>
            </a:r>
          </a:p>
          <a:p>
            <a:pPr lvl="1"/>
            <a:r>
              <a:rPr lang="it-IT" noProof="0" dirty="0"/>
              <a:t>Secondo livello</a:t>
            </a:r>
          </a:p>
          <a:p>
            <a:pPr lvl="2"/>
            <a:r>
              <a:rPr lang="it-IT" noProof="0" dirty="0"/>
              <a:t>Terzo livello</a:t>
            </a:r>
          </a:p>
          <a:p>
            <a:pPr lvl="3"/>
            <a:r>
              <a:rPr lang="it-IT" noProof="0" dirty="0"/>
              <a:t>Quarto livello</a:t>
            </a:r>
          </a:p>
          <a:p>
            <a:pPr lvl="4"/>
            <a:r>
              <a:rPr lang="it-IT" noProof="0"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noProof="0"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0BEE9-B80A-4EA6-A868-204018D403A5}" type="slidenum">
              <a:rPr lang="it-IT" noProof="0" smtClean="0"/>
              <a:t>‹N›</a:t>
            </a:fld>
            <a:endParaRPr lang="it-IT" noProof="0" dirty="0"/>
          </a:p>
        </p:txBody>
      </p:sp>
    </p:spTree>
    <p:extLst>
      <p:ext uri="{BB962C8B-B14F-4D97-AF65-F5344CB8AC3E}">
        <p14:creationId xmlns:p14="http://schemas.microsoft.com/office/powerpoint/2010/main" val="1455326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066801" y="373942"/>
            <a:ext cx="10058400" cy="3566160"/>
          </a:xfrm>
        </p:spPr>
        <p:txBody>
          <a:bodyPr rtlCol="0" anchor="b">
            <a:normAutofit/>
          </a:bodyPr>
          <a:lstStyle>
            <a:lvl1pPr algn="l">
              <a:lnSpc>
                <a:spcPct val="85000"/>
              </a:lnSpc>
              <a:defRPr sz="6500" spc="-50" baseline="0">
                <a:solidFill>
                  <a:schemeClr val="tx1">
                    <a:lumMod val="85000"/>
                    <a:lumOff val="15000"/>
                  </a:schemeClr>
                </a:solidFill>
              </a:defRPr>
            </a:lvl1pPr>
          </a:lstStyle>
          <a:p>
            <a:pPr rtl="0"/>
            <a:r>
              <a:rPr lang="it-IT" noProof="0"/>
              <a:t>Fare clic per modificare lo stile del titolo</a:t>
            </a:r>
            <a:endParaRPr lang="it-IT" noProof="0" dirty="0"/>
          </a:p>
        </p:txBody>
      </p:sp>
      <p:sp>
        <p:nvSpPr>
          <p:cNvPr id="3" name="Sottotitolo 2"/>
          <p:cNvSpPr>
            <a:spLocks noGrp="1"/>
          </p:cNvSpPr>
          <p:nvPr>
            <p:ph type="subTitle" idx="1"/>
          </p:nvPr>
        </p:nvSpPr>
        <p:spPr>
          <a:xfrm>
            <a:off x="1225179" y="5034449"/>
            <a:ext cx="10058400" cy="1143000"/>
          </a:xfrm>
        </p:spPr>
        <p:txBody>
          <a:bodyPr lIns="91440" rIns="91440" rtlCol="0">
            <a:normAutofit/>
          </a:bodyPr>
          <a:lstStyle>
            <a:lvl1pPr marL="0" indent="0" algn="l">
              <a:buNone/>
              <a:defRPr sz="20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it-IT" noProof="0"/>
              <a:t>Fare clic per modificare lo stile del sottotitolo dello schema</a:t>
            </a:r>
            <a:endParaRPr lang="it-IT" noProof="0" dirty="0"/>
          </a:p>
        </p:txBody>
      </p:sp>
      <p:sp>
        <p:nvSpPr>
          <p:cNvPr id="4" name="Segnaposto data 3"/>
          <p:cNvSpPr>
            <a:spLocks noGrp="1"/>
          </p:cNvSpPr>
          <p:nvPr>
            <p:ph type="dt" sz="half" idx="10"/>
          </p:nvPr>
        </p:nvSpPr>
        <p:spPr/>
        <p:txBody>
          <a:bodyPr rtlCol="0"/>
          <a:lstStyle/>
          <a:p>
            <a:pPr rtl="0"/>
            <a:fld id="{9B949166-7D9E-4AC9-91D2-14D58C06D7F2}"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A0E9ABD0-655E-4203-B2D8-6AEABBAE044C}" type="slidenum">
              <a:rPr lang="it-IT" noProof="0" smtClean="0"/>
              <a:t>‹N›</a:t>
            </a:fld>
            <a:endParaRPr lang="it-IT" noProof="0" dirty="0"/>
          </a:p>
        </p:txBody>
      </p:sp>
      <p:grpSp>
        <p:nvGrpSpPr>
          <p:cNvPr id="14" name="Gruppo 13">
            <a:extLst>
              <a:ext uri="{FF2B5EF4-FFF2-40B4-BE49-F238E27FC236}">
                <a16:creationId xmlns:a16="http://schemas.microsoft.com/office/drawing/2014/main" id="{44E4C7C4-9571-445F-8933-0F25198EC520}"/>
              </a:ext>
            </a:extLst>
          </p:cNvPr>
          <p:cNvGrpSpPr/>
          <p:nvPr userDrawn="1"/>
        </p:nvGrpSpPr>
        <p:grpSpPr>
          <a:xfrm>
            <a:off x="4" y="5490343"/>
            <a:ext cx="12226464" cy="1367657"/>
            <a:chOff x="4" y="2981324"/>
            <a:chExt cx="12226464" cy="1367657"/>
          </a:xfrm>
        </p:grpSpPr>
        <p:pic>
          <p:nvPicPr>
            <p:cNvPr id="15" name="Elemento grafico 15">
              <a:extLst>
                <a:ext uri="{FF2B5EF4-FFF2-40B4-BE49-F238E27FC236}">
                  <a16:creationId xmlns:a16="http://schemas.microsoft.com/office/drawing/2014/main" id="{0F2538E2-1955-4ABC-9B76-D200298C3E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 y="2981324"/>
              <a:ext cx="12191995" cy="1361101"/>
            </a:xfrm>
            <a:prstGeom prst="rect">
              <a:avLst/>
            </a:prstGeom>
          </p:spPr>
        </p:pic>
        <p:pic>
          <p:nvPicPr>
            <p:cNvPr id="16" name="Elemento grafico 16">
              <a:extLst>
                <a:ext uri="{FF2B5EF4-FFF2-40B4-BE49-F238E27FC236}">
                  <a16:creationId xmlns:a16="http://schemas.microsoft.com/office/drawing/2014/main" id="{26FEE2BA-38F3-4EAD-9127-79A1262808F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 y="2987880"/>
              <a:ext cx="12191995" cy="1361101"/>
            </a:xfrm>
            <a:prstGeom prst="rect">
              <a:avLst/>
            </a:prstGeom>
          </p:spPr>
        </p:pic>
        <p:pic>
          <p:nvPicPr>
            <p:cNvPr id="17" name="Elemento grafico 17">
              <a:extLst>
                <a:ext uri="{FF2B5EF4-FFF2-40B4-BE49-F238E27FC236}">
                  <a16:creationId xmlns:a16="http://schemas.microsoft.com/office/drawing/2014/main" id="{B34F226C-805A-40FF-9E4F-19D10E6AD15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90618" y="2987879"/>
              <a:ext cx="7335850" cy="1354545"/>
            </a:xfrm>
            <a:prstGeom prst="rect">
              <a:avLst/>
            </a:prstGeom>
          </p:spPr>
        </p:pic>
      </p:grpSp>
    </p:spTree>
    <p:extLst>
      <p:ext uri="{BB962C8B-B14F-4D97-AF65-F5344CB8AC3E}">
        <p14:creationId xmlns:p14="http://schemas.microsoft.com/office/powerpoint/2010/main" val="1281117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097280" y="286604"/>
            <a:ext cx="8914938" cy="553906"/>
          </a:xfrm>
        </p:spPr>
        <p:txBody>
          <a:bodyPr rtlCol="0"/>
          <a:lstStyle/>
          <a:p>
            <a:pPr rtl="0"/>
            <a:r>
              <a:rPr lang="it-IT" noProof="0"/>
              <a:t>Fare clic per modificare lo stile del titolo</a:t>
            </a:r>
            <a:endParaRPr lang="it-IT" noProof="0" dirty="0"/>
          </a:p>
        </p:txBody>
      </p:sp>
      <p:sp>
        <p:nvSpPr>
          <p:cNvPr id="4" name="Segnaposto data 3"/>
          <p:cNvSpPr>
            <a:spLocks noGrp="1"/>
          </p:cNvSpPr>
          <p:nvPr>
            <p:ph type="dt" sz="half" idx="10"/>
          </p:nvPr>
        </p:nvSpPr>
        <p:spPr/>
        <p:txBody>
          <a:bodyPr rtlCol="0"/>
          <a:lstStyle/>
          <a:p>
            <a:pPr rtl="0"/>
            <a:fld id="{7988F145-7120-45CE-A99F-4AD24FEDB63E}"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A0E9ABD0-655E-4203-B2D8-6AEABBAE044C}" type="slidenum">
              <a:rPr lang="it-IT" noProof="0" smtClean="0"/>
              <a:t>‹N›</a:t>
            </a:fld>
            <a:endParaRPr lang="it-IT" noProof="0" dirty="0"/>
          </a:p>
        </p:txBody>
      </p:sp>
    </p:spTree>
    <p:extLst>
      <p:ext uri="{BB962C8B-B14F-4D97-AF65-F5344CB8AC3E}">
        <p14:creationId xmlns:p14="http://schemas.microsoft.com/office/powerpoint/2010/main" val="4129197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189644" y="554458"/>
            <a:ext cx="9071956" cy="480015"/>
          </a:xfrm>
        </p:spPr>
        <p:txBody>
          <a:bodyPr rtlCol="0"/>
          <a:lstStyle/>
          <a:p>
            <a:pPr rtl="0"/>
            <a:r>
              <a:rPr lang="it-IT" noProof="0"/>
              <a:t>Fare clic per modificare lo stile del titolo</a:t>
            </a:r>
            <a:endParaRPr lang="it-IT" noProof="0" dirty="0"/>
          </a:p>
        </p:txBody>
      </p:sp>
      <p:sp>
        <p:nvSpPr>
          <p:cNvPr id="4" name="Segnaposto data 3"/>
          <p:cNvSpPr>
            <a:spLocks noGrp="1"/>
          </p:cNvSpPr>
          <p:nvPr>
            <p:ph type="dt" sz="half" idx="10"/>
          </p:nvPr>
        </p:nvSpPr>
        <p:spPr/>
        <p:txBody>
          <a:bodyPr rtlCol="0"/>
          <a:lstStyle/>
          <a:p>
            <a:pPr rtl="0"/>
            <a:fld id="{89717049-45BE-40B8-B390-91B73F70A46A}"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A0E9ABD0-655E-4203-B2D8-6AEABBAE044C}" type="slidenum">
              <a:rPr lang="it-IT" noProof="0" smtClean="0"/>
              <a:t>‹N›</a:t>
            </a:fld>
            <a:endParaRPr lang="it-IT" noProof="0" dirty="0"/>
          </a:p>
        </p:txBody>
      </p:sp>
    </p:spTree>
    <p:extLst>
      <p:ext uri="{BB962C8B-B14F-4D97-AF65-F5344CB8AC3E}">
        <p14:creationId xmlns:p14="http://schemas.microsoft.com/office/powerpoint/2010/main" val="1211441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estazione sezione">
    <p:bg>
      <p:bgPr>
        <a:solidFill>
          <a:schemeClr val="bg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277091" y="286005"/>
            <a:ext cx="8342284" cy="561848"/>
          </a:xfrm>
        </p:spPr>
        <p:txBody>
          <a:bodyPr rtlCol="0" anchor="b" anchorCtr="0">
            <a:normAutofit/>
          </a:bodyPr>
          <a:lstStyle>
            <a:lvl1pPr>
              <a:lnSpc>
                <a:spcPct val="85000"/>
              </a:lnSpc>
              <a:defRPr sz="3000" b="0">
                <a:solidFill>
                  <a:schemeClr val="tx1">
                    <a:lumMod val="85000"/>
                    <a:lumOff val="15000"/>
                  </a:schemeClr>
                </a:solidFill>
              </a:defRPr>
            </a:lvl1pPr>
          </a:lstStyle>
          <a:p>
            <a:pPr rtl="0"/>
            <a:r>
              <a:rPr lang="it-IT" noProof="0" dirty="0"/>
              <a:t>Fare clic per modificare lo stile del titolo</a:t>
            </a:r>
          </a:p>
        </p:txBody>
      </p:sp>
      <p:sp>
        <p:nvSpPr>
          <p:cNvPr id="4" name="Segnaposto data 3"/>
          <p:cNvSpPr>
            <a:spLocks noGrp="1"/>
          </p:cNvSpPr>
          <p:nvPr>
            <p:ph type="dt" sz="half" idx="10"/>
          </p:nvPr>
        </p:nvSpPr>
        <p:spPr/>
        <p:txBody>
          <a:bodyPr rtlCol="0"/>
          <a:lstStyle/>
          <a:p>
            <a:pPr rtl="0"/>
            <a:fld id="{BB2096C0-18D1-42FA-8276-98A607B205F5}"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A0E9ABD0-655E-4203-B2D8-6AEABBAE044C}" type="slidenum">
              <a:rPr lang="it-IT" noProof="0" smtClean="0"/>
              <a:t>‹N›</a:t>
            </a:fld>
            <a:endParaRPr lang="it-IT" noProof="0" dirty="0"/>
          </a:p>
        </p:txBody>
      </p:sp>
      <p:cxnSp>
        <p:nvCxnSpPr>
          <p:cNvPr id="9" name="Connettore diritto 8"/>
          <p:cNvCxnSpPr/>
          <p:nvPr/>
        </p:nvCxnSpPr>
        <p:spPr>
          <a:xfrm flipV="1">
            <a:off x="277091" y="909326"/>
            <a:ext cx="11621398" cy="769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2" name="Elemento grafico 27">
            <a:extLst>
              <a:ext uri="{FF2B5EF4-FFF2-40B4-BE49-F238E27FC236}">
                <a16:creationId xmlns:a16="http://schemas.microsoft.com/office/drawing/2014/main" id="{386A642E-1027-49BB-8DE0-D3CEBB9751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2762735" y="2747578"/>
            <a:ext cx="6925754" cy="1430598"/>
          </a:xfrm>
          <a:prstGeom prst="rect">
            <a:avLst/>
          </a:prstGeom>
        </p:spPr>
      </p:pic>
      <p:pic>
        <p:nvPicPr>
          <p:cNvPr id="35" name="Elemento grafico 15">
            <a:extLst>
              <a:ext uri="{FF2B5EF4-FFF2-40B4-BE49-F238E27FC236}">
                <a16:creationId xmlns:a16="http://schemas.microsoft.com/office/drawing/2014/main" id="{0F2538E2-1955-4ABC-9B76-D200298C3E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 y="5661764"/>
            <a:ext cx="6087121" cy="1189680"/>
          </a:xfrm>
          <a:prstGeom prst="rect">
            <a:avLst/>
          </a:prstGeom>
        </p:spPr>
      </p:pic>
    </p:spTree>
    <p:extLst>
      <p:ext uri="{BB962C8B-B14F-4D97-AF65-F5344CB8AC3E}">
        <p14:creationId xmlns:p14="http://schemas.microsoft.com/office/powerpoint/2010/main" val="1718167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Intestazione sezione">
    <p:bg>
      <p:bgPr>
        <a:solidFill>
          <a:schemeClr val="bg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277091" y="286005"/>
            <a:ext cx="8342284" cy="561848"/>
          </a:xfrm>
        </p:spPr>
        <p:txBody>
          <a:bodyPr rtlCol="0" anchor="b" anchorCtr="0">
            <a:normAutofit/>
          </a:bodyPr>
          <a:lstStyle>
            <a:lvl1pPr>
              <a:lnSpc>
                <a:spcPct val="85000"/>
              </a:lnSpc>
              <a:defRPr sz="3000" b="0">
                <a:solidFill>
                  <a:schemeClr val="tx1">
                    <a:lumMod val="85000"/>
                    <a:lumOff val="15000"/>
                  </a:schemeClr>
                </a:solidFill>
              </a:defRPr>
            </a:lvl1pPr>
          </a:lstStyle>
          <a:p>
            <a:pPr rtl="0"/>
            <a:r>
              <a:rPr lang="it-IT" noProof="0" dirty="0"/>
              <a:t>Fare clic per modificare lo stile del titolo</a:t>
            </a:r>
          </a:p>
        </p:txBody>
      </p:sp>
      <p:sp>
        <p:nvSpPr>
          <p:cNvPr id="4" name="Segnaposto data 3"/>
          <p:cNvSpPr>
            <a:spLocks noGrp="1"/>
          </p:cNvSpPr>
          <p:nvPr>
            <p:ph type="dt" sz="half" idx="10"/>
          </p:nvPr>
        </p:nvSpPr>
        <p:spPr/>
        <p:txBody>
          <a:bodyPr rtlCol="0"/>
          <a:lstStyle/>
          <a:p>
            <a:pPr rtl="0"/>
            <a:fld id="{BB2096C0-18D1-42FA-8276-98A607B205F5}"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A0E9ABD0-655E-4203-B2D8-6AEABBAE044C}" type="slidenum">
              <a:rPr lang="it-IT" noProof="0" smtClean="0"/>
              <a:t>‹N›</a:t>
            </a:fld>
            <a:endParaRPr lang="it-IT" noProof="0" dirty="0"/>
          </a:p>
        </p:txBody>
      </p:sp>
      <p:cxnSp>
        <p:nvCxnSpPr>
          <p:cNvPr id="9" name="Connettore diritto 8"/>
          <p:cNvCxnSpPr/>
          <p:nvPr/>
        </p:nvCxnSpPr>
        <p:spPr>
          <a:xfrm flipV="1">
            <a:off x="277091" y="909326"/>
            <a:ext cx="11621398" cy="7697"/>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5" name="Elemento grafico 15">
            <a:extLst>
              <a:ext uri="{FF2B5EF4-FFF2-40B4-BE49-F238E27FC236}">
                <a16:creationId xmlns:a16="http://schemas.microsoft.com/office/drawing/2014/main" id="{0F2538E2-1955-4ABC-9B76-D200298C3E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 y="5490343"/>
            <a:ext cx="6964214" cy="1361101"/>
          </a:xfrm>
          <a:prstGeom prst="rect">
            <a:avLst/>
          </a:prstGeom>
        </p:spPr>
      </p:pic>
    </p:spTree>
    <p:extLst>
      <p:ext uri="{BB962C8B-B14F-4D97-AF65-F5344CB8AC3E}">
        <p14:creationId xmlns:p14="http://schemas.microsoft.com/office/powerpoint/2010/main" val="2484711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8" name="Titolo 7"/>
          <p:cNvSpPr>
            <a:spLocks noGrp="1"/>
          </p:cNvSpPr>
          <p:nvPr>
            <p:ph type="title"/>
          </p:nvPr>
        </p:nvSpPr>
        <p:spPr>
          <a:xfrm>
            <a:off x="1097280" y="286603"/>
            <a:ext cx="10058400" cy="1450757"/>
          </a:xfrm>
        </p:spPr>
        <p:txBody>
          <a:bodyPr rtlCol="0"/>
          <a:lstStyle/>
          <a:p>
            <a:pPr rtl="0"/>
            <a:r>
              <a:rPr lang="it-IT" noProof="0"/>
              <a:t>Fare clic per modificare lo stile del titolo</a:t>
            </a:r>
            <a:endParaRPr lang="it-IT" noProof="0" dirty="0"/>
          </a:p>
        </p:txBody>
      </p:sp>
      <p:sp>
        <p:nvSpPr>
          <p:cNvPr id="3" name="Segnaposto contenuto 2"/>
          <p:cNvSpPr>
            <a:spLocks noGrp="1"/>
          </p:cNvSpPr>
          <p:nvPr>
            <p:ph sz="half" idx="1"/>
          </p:nvPr>
        </p:nvSpPr>
        <p:spPr>
          <a:xfrm>
            <a:off x="1097278" y="1845734"/>
            <a:ext cx="4937760" cy="4023360"/>
          </a:xfrm>
        </p:spPr>
        <p:txBody>
          <a:bodyPr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contenuto 3"/>
          <p:cNvSpPr>
            <a:spLocks noGrp="1"/>
          </p:cNvSpPr>
          <p:nvPr>
            <p:ph sz="half" idx="2"/>
          </p:nvPr>
        </p:nvSpPr>
        <p:spPr>
          <a:xfrm>
            <a:off x="6217920" y="1845735"/>
            <a:ext cx="4937760" cy="4023360"/>
          </a:xfrm>
        </p:spPr>
        <p:txBody>
          <a:bodyPr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data 4"/>
          <p:cNvSpPr>
            <a:spLocks noGrp="1"/>
          </p:cNvSpPr>
          <p:nvPr>
            <p:ph type="dt" sz="half" idx="10"/>
          </p:nvPr>
        </p:nvSpPr>
        <p:spPr/>
        <p:txBody>
          <a:bodyPr rtlCol="0"/>
          <a:lstStyle/>
          <a:p>
            <a:pPr rtl="0"/>
            <a:fld id="{1E0AE60A-DEF9-4A37-8970-5079C14FCF71}" type="datetime1">
              <a:rPr lang="it-IT" noProof="0" smtClean="0"/>
              <a:t>13/02/2024</a:t>
            </a:fld>
            <a:endParaRPr lang="it-IT" noProof="0" dirty="0"/>
          </a:p>
        </p:txBody>
      </p:sp>
      <p:sp>
        <p:nvSpPr>
          <p:cNvPr id="6" name="Segnaposto piè di pagina 5"/>
          <p:cNvSpPr>
            <a:spLocks noGrp="1"/>
          </p:cNvSpPr>
          <p:nvPr>
            <p:ph type="ftr" sz="quarter" idx="11"/>
          </p:nvPr>
        </p:nvSpPr>
        <p:spPr/>
        <p:txBody>
          <a:bodyPr rtlCol="0"/>
          <a:lstStyle/>
          <a:p>
            <a:pPr rtl="0"/>
            <a:endParaRPr lang="it-IT" noProof="0" dirty="0"/>
          </a:p>
        </p:txBody>
      </p:sp>
      <p:sp>
        <p:nvSpPr>
          <p:cNvPr id="7" name="Segnaposto numero diapositiva 6"/>
          <p:cNvSpPr>
            <a:spLocks noGrp="1"/>
          </p:cNvSpPr>
          <p:nvPr>
            <p:ph type="sldNum" sz="quarter" idx="12"/>
          </p:nvPr>
        </p:nvSpPr>
        <p:spPr/>
        <p:txBody>
          <a:bodyPr rtlCol="0"/>
          <a:lstStyle/>
          <a:p>
            <a:pPr rtl="0"/>
            <a:fld id="{A0E9ABD0-655E-4203-B2D8-6AEABBAE044C}" type="slidenum">
              <a:rPr lang="it-IT" noProof="0" smtClean="0"/>
              <a:t>‹N›</a:t>
            </a:fld>
            <a:endParaRPr lang="it-IT" noProof="0" dirty="0"/>
          </a:p>
        </p:txBody>
      </p:sp>
    </p:spTree>
    <p:extLst>
      <p:ext uri="{BB962C8B-B14F-4D97-AF65-F5344CB8AC3E}">
        <p14:creationId xmlns:p14="http://schemas.microsoft.com/office/powerpoint/2010/main" val="927051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a:xfrm>
            <a:off x="1097280" y="286603"/>
            <a:ext cx="10058400" cy="1450757"/>
          </a:xfrm>
        </p:spPr>
        <p:txBody>
          <a:bodyPr rtlCol="0"/>
          <a:lstStyle/>
          <a:p>
            <a:pPr rtl="0"/>
            <a:r>
              <a:rPr lang="it-IT" noProof="0"/>
              <a:t>Fare clic per modificare lo stile del titolo</a:t>
            </a:r>
            <a:endParaRPr lang="it-IT" noProof="0" dirty="0"/>
          </a:p>
        </p:txBody>
      </p:sp>
      <p:sp>
        <p:nvSpPr>
          <p:cNvPr id="3" name="Segnaposto testo 2"/>
          <p:cNvSpPr>
            <a:spLocks noGrp="1"/>
          </p:cNvSpPr>
          <p:nvPr>
            <p:ph type="body" idx="1"/>
          </p:nvPr>
        </p:nvSpPr>
        <p:spPr>
          <a:xfrm>
            <a:off x="1097280" y="1846052"/>
            <a:ext cx="4937760" cy="736282"/>
          </a:xfrm>
        </p:spPr>
        <p:txBody>
          <a:bodyPr lIns="91440" rIns="91440" rtlCol="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4" name="Segnaposto contenuto 3"/>
          <p:cNvSpPr>
            <a:spLocks noGrp="1"/>
          </p:cNvSpPr>
          <p:nvPr>
            <p:ph sz="half" idx="2"/>
          </p:nvPr>
        </p:nvSpPr>
        <p:spPr>
          <a:xfrm>
            <a:off x="1097280" y="2582334"/>
            <a:ext cx="4937760" cy="3378200"/>
          </a:xfrm>
        </p:spPr>
        <p:txBody>
          <a:bodyPr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testo 4"/>
          <p:cNvSpPr>
            <a:spLocks noGrp="1"/>
          </p:cNvSpPr>
          <p:nvPr>
            <p:ph type="body" sz="quarter" idx="3"/>
          </p:nvPr>
        </p:nvSpPr>
        <p:spPr>
          <a:xfrm>
            <a:off x="6217920" y="1846052"/>
            <a:ext cx="4937760" cy="736282"/>
          </a:xfrm>
        </p:spPr>
        <p:txBody>
          <a:bodyPr lIns="91440" rIns="91440" rtlCol="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Modifica gli stili del testo dello schema</a:t>
            </a:r>
          </a:p>
        </p:txBody>
      </p:sp>
      <p:sp>
        <p:nvSpPr>
          <p:cNvPr id="6" name="Segnaposto contenuto 5"/>
          <p:cNvSpPr>
            <a:spLocks noGrp="1"/>
          </p:cNvSpPr>
          <p:nvPr>
            <p:ph sz="quarter" idx="4"/>
          </p:nvPr>
        </p:nvSpPr>
        <p:spPr>
          <a:xfrm>
            <a:off x="6217920" y="2582334"/>
            <a:ext cx="4937760" cy="3378200"/>
          </a:xfrm>
        </p:spPr>
        <p:txBody>
          <a:bodyPr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7" name="Segnaposto data 6"/>
          <p:cNvSpPr>
            <a:spLocks noGrp="1"/>
          </p:cNvSpPr>
          <p:nvPr>
            <p:ph type="dt" sz="half" idx="10"/>
          </p:nvPr>
        </p:nvSpPr>
        <p:spPr/>
        <p:txBody>
          <a:bodyPr rtlCol="0"/>
          <a:lstStyle/>
          <a:p>
            <a:pPr rtl="0"/>
            <a:fld id="{3BDF00B9-1451-41A1-A9A7-FD5CB8BD4D3A}" type="datetime1">
              <a:rPr lang="it-IT" noProof="0" smtClean="0"/>
              <a:t>13/02/2024</a:t>
            </a:fld>
            <a:endParaRPr lang="it-IT" noProof="0" dirty="0"/>
          </a:p>
        </p:txBody>
      </p:sp>
      <p:sp>
        <p:nvSpPr>
          <p:cNvPr id="8" name="Segnaposto piè di pagina 7"/>
          <p:cNvSpPr>
            <a:spLocks noGrp="1"/>
          </p:cNvSpPr>
          <p:nvPr>
            <p:ph type="ftr" sz="quarter" idx="11"/>
          </p:nvPr>
        </p:nvSpPr>
        <p:spPr/>
        <p:txBody>
          <a:bodyPr rtlCol="0"/>
          <a:lstStyle/>
          <a:p>
            <a:pPr rtl="0"/>
            <a:endParaRPr lang="it-IT" noProof="0" dirty="0"/>
          </a:p>
        </p:txBody>
      </p:sp>
      <p:sp>
        <p:nvSpPr>
          <p:cNvPr id="9" name="Segnaposto numero diapositiva 8"/>
          <p:cNvSpPr>
            <a:spLocks noGrp="1"/>
          </p:cNvSpPr>
          <p:nvPr>
            <p:ph type="sldNum" sz="quarter" idx="12"/>
          </p:nvPr>
        </p:nvSpPr>
        <p:spPr/>
        <p:txBody>
          <a:bodyPr rtlCol="0"/>
          <a:lstStyle/>
          <a:p>
            <a:pPr rtl="0"/>
            <a:fld id="{A0E9ABD0-655E-4203-B2D8-6AEABBAE044C}" type="slidenum">
              <a:rPr lang="it-IT" noProof="0" smtClean="0"/>
              <a:t>‹N›</a:t>
            </a:fld>
            <a:endParaRPr lang="it-IT" noProof="0" dirty="0"/>
          </a:p>
        </p:txBody>
      </p:sp>
    </p:spTree>
    <p:extLst>
      <p:ext uri="{BB962C8B-B14F-4D97-AF65-F5344CB8AC3E}">
        <p14:creationId xmlns:p14="http://schemas.microsoft.com/office/powerpoint/2010/main" val="1302716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7" name="Titolo 6"/>
          <p:cNvSpPr>
            <a:spLocks noGrp="1"/>
          </p:cNvSpPr>
          <p:nvPr>
            <p:ph type="title"/>
          </p:nvPr>
        </p:nvSpPr>
        <p:spPr>
          <a:xfrm>
            <a:off x="423026" y="415637"/>
            <a:ext cx="9986356" cy="490451"/>
          </a:xfrm>
        </p:spPr>
        <p:txBody>
          <a:bodyPr/>
          <a:lstStyle/>
          <a:p>
            <a:r>
              <a:rPr lang="it-IT" dirty="0"/>
              <a:t>Fare clic per modificare lo stile del titolo</a:t>
            </a:r>
          </a:p>
        </p:txBody>
      </p:sp>
    </p:spTree>
    <p:extLst>
      <p:ext uri="{BB962C8B-B14F-4D97-AF65-F5344CB8AC3E}">
        <p14:creationId xmlns:p14="http://schemas.microsoft.com/office/powerpoint/2010/main" val="240747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ntenuto con didascalia">
    <p:spTree>
      <p:nvGrpSpPr>
        <p:cNvPr id="1" name=""/>
        <p:cNvGrpSpPr/>
        <p:nvPr/>
      </p:nvGrpSpPr>
      <p:grpSpPr>
        <a:xfrm>
          <a:off x="0" y="0"/>
          <a:ext cx="0" cy="0"/>
          <a:chOff x="0" y="0"/>
          <a:chExt cx="0" cy="0"/>
        </a:xfrm>
      </p:grpSpPr>
      <p:grpSp>
        <p:nvGrpSpPr>
          <p:cNvPr id="27" name="Gruppo 26">
            <a:extLst>
              <a:ext uri="{FF2B5EF4-FFF2-40B4-BE49-F238E27FC236}">
                <a16:creationId xmlns:a16="http://schemas.microsoft.com/office/drawing/2014/main" id="{4780EEAF-F689-42D7-9EE1-6CE0D81D3B30}"/>
              </a:ext>
            </a:extLst>
          </p:cNvPr>
          <p:cNvGrpSpPr/>
          <p:nvPr userDrawn="1"/>
        </p:nvGrpSpPr>
        <p:grpSpPr>
          <a:xfrm rot="5400000">
            <a:off x="-2191122" y="2163412"/>
            <a:ext cx="6945333" cy="2618508"/>
            <a:chOff x="4" y="2981324"/>
            <a:chExt cx="12226464" cy="1367657"/>
          </a:xfrm>
        </p:grpSpPr>
        <p:pic>
          <p:nvPicPr>
            <p:cNvPr id="28" name="Elemento grafico 27">
              <a:extLst>
                <a:ext uri="{FF2B5EF4-FFF2-40B4-BE49-F238E27FC236}">
                  <a16:creationId xmlns:a16="http://schemas.microsoft.com/office/drawing/2014/main" id="{386A642E-1027-49BB-8DE0-D3CEBB9751F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 y="2981324"/>
              <a:ext cx="12191995" cy="1361101"/>
            </a:xfrm>
            <a:prstGeom prst="rect">
              <a:avLst/>
            </a:prstGeom>
          </p:spPr>
        </p:pic>
        <p:pic>
          <p:nvPicPr>
            <p:cNvPr id="29" name="Elemento grafico 28">
              <a:extLst>
                <a:ext uri="{FF2B5EF4-FFF2-40B4-BE49-F238E27FC236}">
                  <a16:creationId xmlns:a16="http://schemas.microsoft.com/office/drawing/2014/main" id="{9C6F5092-7738-410D-8BFF-E85A47B1CC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4" y="2987880"/>
              <a:ext cx="12191995" cy="1361101"/>
            </a:xfrm>
            <a:prstGeom prst="rect">
              <a:avLst/>
            </a:prstGeom>
          </p:spPr>
        </p:pic>
        <p:pic>
          <p:nvPicPr>
            <p:cNvPr id="30" name="Elemento grafico 29">
              <a:extLst>
                <a:ext uri="{FF2B5EF4-FFF2-40B4-BE49-F238E27FC236}">
                  <a16:creationId xmlns:a16="http://schemas.microsoft.com/office/drawing/2014/main" id="{DD87D332-94F6-40EE-A077-923476C95C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890618" y="2987879"/>
              <a:ext cx="7335850" cy="1354545"/>
            </a:xfrm>
            <a:prstGeom prst="rect">
              <a:avLst/>
            </a:prstGeom>
          </p:spPr>
        </p:pic>
      </p:grpSp>
      <p:sp>
        <p:nvSpPr>
          <p:cNvPr id="3" name="Segnaposto contenuto 2"/>
          <p:cNvSpPr>
            <a:spLocks noGrp="1"/>
          </p:cNvSpPr>
          <p:nvPr>
            <p:ph idx="1"/>
          </p:nvPr>
        </p:nvSpPr>
        <p:spPr>
          <a:xfrm>
            <a:off x="5533292" y="738553"/>
            <a:ext cx="5931877" cy="4911969"/>
          </a:xfrm>
        </p:spPr>
        <p:txBody>
          <a:bodyPr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5" name="Segnaposto data 4"/>
          <p:cNvSpPr>
            <a:spLocks noGrp="1"/>
          </p:cNvSpPr>
          <p:nvPr>
            <p:ph type="dt" sz="half" idx="10"/>
          </p:nvPr>
        </p:nvSpPr>
        <p:spPr>
          <a:xfrm>
            <a:off x="465512" y="6459785"/>
            <a:ext cx="2618510" cy="365125"/>
          </a:xfrm>
        </p:spPr>
        <p:txBody>
          <a:bodyPr rtlCol="0"/>
          <a:lstStyle>
            <a:lvl1pPr algn="l">
              <a:defRPr/>
            </a:lvl1pPr>
          </a:lstStyle>
          <a:p>
            <a:pPr rtl="0"/>
            <a:fld id="{668367EB-B86D-447E-AE41-9ABDA322F422}" type="datetime1">
              <a:rPr lang="it-IT" noProof="0" smtClean="0"/>
              <a:t>13/02/2024</a:t>
            </a:fld>
            <a:endParaRPr lang="it-IT" noProof="0" dirty="0"/>
          </a:p>
        </p:txBody>
      </p:sp>
      <p:sp>
        <p:nvSpPr>
          <p:cNvPr id="6" name="Segnaposto piè di pagina 5"/>
          <p:cNvSpPr>
            <a:spLocks noGrp="1"/>
          </p:cNvSpPr>
          <p:nvPr>
            <p:ph type="ftr" sz="quarter" idx="11"/>
          </p:nvPr>
        </p:nvSpPr>
        <p:spPr>
          <a:xfrm>
            <a:off x="4800600" y="6459785"/>
            <a:ext cx="4648200" cy="365125"/>
          </a:xfrm>
        </p:spPr>
        <p:txBody>
          <a:bodyPr rtlCol="0"/>
          <a:lstStyle>
            <a:lvl1pPr algn="l">
              <a:defRPr>
                <a:solidFill>
                  <a:schemeClr val="tx2"/>
                </a:solidFill>
              </a:defRPr>
            </a:lvl1pPr>
          </a:lstStyle>
          <a:p>
            <a:pPr rtl="0"/>
            <a:endParaRPr lang="it-IT" noProof="0" dirty="0"/>
          </a:p>
        </p:txBody>
      </p:sp>
      <p:sp>
        <p:nvSpPr>
          <p:cNvPr id="7" name="Segnaposto numero diapositiva 6"/>
          <p:cNvSpPr>
            <a:spLocks noGrp="1"/>
          </p:cNvSpPr>
          <p:nvPr>
            <p:ph type="sldNum" sz="quarter" idx="12"/>
          </p:nvPr>
        </p:nvSpPr>
        <p:spPr/>
        <p:txBody>
          <a:bodyPr rtlCol="0"/>
          <a:lstStyle>
            <a:lvl1pPr>
              <a:defRPr>
                <a:solidFill>
                  <a:schemeClr val="tx2"/>
                </a:solidFill>
              </a:defRPr>
            </a:lvl1pPr>
          </a:lstStyle>
          <a:p>
            <a:pPr rtl="0"/>
            <a:fld id="{A0E9ABD0-655E-4203-B2D8-6AEABBAE044C}" type="slidenum">
              <a:rPr lang="it-IT" noProof="0" smtClean="0"/>
              <a:t>‹N›</a:t>
            </a:fld>
            <a:endParaRPr lang="it-IT" noProof="0" dirty="0"/>
          </a:p>
        </p:txBody>
      </p:sp>
      <p:cxnSp>
        <p:nvCxnSpPr>
          <p:cNvPr id="34" name="Connettore diritto 33">
            <a:extLst>
              <a:ext uri="{FF2B5EF4-FFF2-40B4-BE49-F238E27FC236}">
                <a16:creationId xmlns:a16="http://schemas.microsoft.com/office/drawing/2014/main" id="{5B58FC21-5EBB-4148-B9B6-5C86CD586D7D}"/>
              </a:ext>
            </a:extLst>
          </p:cNvPr>
          <p:cNvCxnSpPr>
            <a:cxnSpLocks/>
          </p:cNvCxnSpPr>
          <p:nvPr userDrawn="1"/>
        </p:nvCxnSpPr>
        <p:spPr>
          <a:xfrm>
            <a:off x="374616" y="1293548"/>
            <a:ext cx="4723857" cy="877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Titolo 1">
            <a:extLst>
              <a:ext uri="{FF2B5EF4-FFF2-40B4-BE49-F238E27FC236}">
                <a16:creationId xmlns:a16="http://schemas.microsoft.com/office/drawing/2014/main" id="{5C76D475-C577-46F3-AE49-D62D8FD859EC}"/>
              </a:ext>
            </a:extLst>
          </p:cNvPr>
          <p:cNvSpPr>
            <a:spLocks noGrp="1"/>
          </p:cNvSpPr>
          <p:nvPr>
            <p:ph type="title"/>
          </p:nvPr>
        </p:nvSpPr>
        <p:spPr>
          <a:xfrm>
            <a:off x="586981" y="948681"/>
            <a:ext cx="6552728" cy="1415828"/>
          </a:xfrm>
        </p:spPr>
        <p:txBody>
          <a:bodyPr rtlCol="0" anchor="b">
            <a:normAutofit/>
          </a:bodyPr>
          <a:lstStyle>
            <a:lvl1pPr>
              <a:defRPr sz="3600" b="0">
                <a:solidFill>
                  <a:schemeClr val="tx2"/>
                </a:solidFill>
              </a:defRPr>
            </a:lvl1pPr>
          </a:lstStyle>
          <a:p>
            <a:pPr rtl="0"/>
            <a:r>
              <a:rPr lang="it-IT" noProof="0" dirty="0"/>
              <a:t>Fare clic</a:t>
            </a:r>
          </a:p>
        </p:txBody>
      </p:sp>
    </p:spTree>
    <p:extLst>
      <p:ext uri="{BB962C8B-B14F-4D97-AF65-F5344CB8AC3E}">
        <p14:creationId xmlns:p14="http://schemas.microsoft.com/office/powerpoint/2010/main" val="2033959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a:xfrm>
            <a:off x="1097280" y="99631"/>
            <a:ext cx="8619375" cy="556151"/>
          </a:xfrm>
        </p:spPr>
        <p:txBody>
          <a:bodyPr rtlCol="0"/>
          <a:lstStyle/>
          <a:p>
            <a:pPr rtl="0"/>
            <a:r>
              <a:rPr lang="it-IT" noProof="0"/>
              <a:t>Fare clic per modificare lo stile del titolo</a:t>
            </a:r>
            <a:endParaRPr lang="it-IT" noProof="0" dirty="0"/>
          </a:p>
        </p:txBody>
      </p:sp>
      <p:sp>
        <p:nvSpPr>
          <p:cNvPr id="3" name="Segnaposto testo verticale 2"/>
          <p:cNvSpPr>
            <a:spLocks noGrp="1"/>
          </p:cNvSpPr>
          <p:nvPr>
            <p:ph type="body" orient="vert" idx="1"/>
          </p:nvPr>
        </p:nvSpPr>
        <p:spPr/>
        <p:txBody>
          <a:bodyPr vert="eaVert" lIns="45720" tIns="0" rIns="45720" bIns="0" rtlCol="0"/>
          <a:lstStyle/>
          <a:p>
            <a:pPr lvl="0" rtl="0"/>
            <a:r>
              <a:rPr lang="it-IT" noProof="0"/>
              <a:t>Modifica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endParaRPr lang="it-IT" noProof="0" dirty="0"/>
          </a:p>
        </p:txBody>
      </p:sp>
      <p:sp>
        <p:nvSpPr>
          <p:cNvPr id="4" name="Segnaposto data 3"/>
          <p:cNvSpPr>
            <a:spLocks noGrp="1"/>
          </p:cNvSpPr>
          <p:nvPr>
            <p:ph type="dt" sz="half" idx="10"/>
          </p:nvPr>
        </p:nvSpPr>
        <p:spPr/>
        <p:txBody>
          <a:bodyPr rtlCol="0"/>
          <a:lstStyle/>
          <a:p>
            <a:pPr rtl="0"/>
            <a:fld id="{7988F145-7120-45CE-A99F-4AD24FEDB63E}" type="datetime1">
              <a:rPr lang="it-IT" noProof="0" smtClean="0"/>
              <a:t>13/02/2024</a:t>
            </a:fld>
            <a:endParaRPr lang="it-IT" noProof="0" dirty="0"/>
          </a:p>
        </p:txBody>
      </p:sp>
      <p:sp>
        <p:nvSpPr>
          <p:cNvPr id="5" name="Segnaposto piè di pagina 4"/>
          <p:cNvSpPr>
            <a:spLocks noGrp="1"/>
          </p:cNvSpPr>
          <p:nvPr>
            <p:ph type="ftr" sz="quarter" idx="11"/>
          </p:nvPr>
        </p:nvSpPr>
        <p:spPr/>
        <p:txBody>
          <a:bodyPr rtlCol="0"/>
          <a:lstStyle/>
          <a:p>
            <a:pPr rtl="0"/>
            <a:endParaRPr lang="it-IT" noProof="0" dirty="0"/>
          </a:p>
        </p:txBody>
      </p:sp>
      <p:sp>
        <p:nvSpPr>
          <p:cNvPr id="6" name="Segnaposto numero diapositiva 5"/>
          <p:cNvSpPr>
            <a:spLocks noGrp="1"/>
          </p:cNvSpPr>
          <p:nvPr>
            <p:ph type="sldNum" sz="quarter" idx="12"/>
          </p:nvPr>
        </p:nvSpPr>
        <p:spPr/>
        <p:txBody>
          <a:bodyPr rtlCol="0"/>
          <a:lstStyle/>
          <a:p>
            <a:pPr rtl="0"/>
            <a:fld id="{A0E9ABD0-655E-4203-B2D8-6AEABBAE044C}" type="slidenum">
              <a:rPr lang="it-IT" noProof="0" smtClean="0"/>
              <a:t>‹N›</a:t>
            </a:fld>
            <a:endParaRPr lang="it-IT" noProof="0" dirty="0"/>
          </a:p>
        </p:txBody>
      </p:sp>
    </p:spTree>
    <p:extLst>
      <p:ext uri="{BB962C8B-B14F-4D97-AF65-F5344CB8AC3E}">
        <p14:creationId xmlns:p14="http://schemas.microsoft.com/office/powerpoint/2010/main" val="2394141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it-IT" noProof="0" dirty="0"/>
              <a:t>Fare clic per modificare lo stile del titolo dello schema</a:t>
            </a:r>
          </a:p>
        </p:txBody>
      </p:sp>
      <p:sp>
        <p:nvSpPr>
          <p:cNvPr id="3" name="Segnaposto testo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rtl="0"/>
            <a:r>
              <a:rPr lang="it-IT" noProof="0" dirty="0"/>
              <a:t>Modifica gli stili del testo dello schema</a:t>
            </a:r>
          </a:p>
          <a:p>
            <a:pPr lvl="1" rtl="0"/>
            <a:r>
              <a:rPr lang="it-IT" noProof="0" dirty="0"/>
              <a:t>Secondo livello</a:t>
            </a:r>
          </a:p>
          <a:p>
            <a:pPr lvl="2" rtl="0"/>
            <a:r>
              <a:rPr lang="it-IT" noProof="0" dirty="0"/>
              <a:t>Terzo livello</a:t>
            </a:r>
          </a:p>
          <a:p>
            <a:pPr lvl="3" rtl="0"/>
            <a:r>
              <a:rPr lang="it-IT" noProof="0" dirty="0"/>
              <a:t>Quarto livello</a:t>
            </a:r>
          </a:p>
          <a:p>
            <a:pPr lvl="4" rtl="0"/>
            <a:r>
              <a:rPr lang="it-IT" noProof="0" dirty="0"/>
              <a:t>Quinto livello</a:t>
            </a:r>
          </a:p>
        </p:txBody>
      </p:sp>
      <p:sp>
        <p:nvSpPr>
          <p:cNvPr id="4" name="Segnaposto data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rtl="0"/>
            <a:fld id="{DEAF1E5B-41E8-4CAC-9694-00BBD662D0DA}" type="datetime1">
              <a:rPr lang="it-IT" noProof="0" smtClean="0"/>
              <a:t>13/02/2024</a:t>
            </a:fld>
            <a:endParaRPr lang="it-IT" noProof="0" dirty="0"/>
          </a:p>
        </p:txBody>
      </p:sp>
      <p:sp>
        <p:nvSpPr>
          <p:cNvPr id="5" name="Segnaposto piè di pagina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rtl="0"/>
            <a:endParaRPr lang="it-IT" noProof="0" dirty="0"/>
          </a:p>
        </p:txBody>
      </p:sp>
      <p:sp>
        <p:nvSpPr>
          <p:cNvPr id="6" name="Segnaposto numero diapositiva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rtl="0"/>
            <a:fld id="{A0E9ABD0-655E-4203-B2D8-6AEABBAE044C}" type="slidenum">
              <a:rPr lang="it-IT" noProof="0" smtClean="0"/>
              <a:t>‹N›</a:t>
            </a:fld>
            <a:endParaRPr lang="it-IT" noProof="0" dirty="0"/>
          </a:p>
        </p:txBody>
      </p:sp>
      <p:cxnSp>
        <p:nvCxnSpPr>
          <p:cNvPr id="10" name="Connettore diritto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8146518"/>
      </p:ext>
    </p:extLst>
  </p:cSld>
  <p:clrMap bg1="lt1" tx1="dk1" bg2="lt2" tx2="dk2" accent1="accent1" accent2="accent2" accent3="accent3" accent4="accent4" accent5="accent5" accent6="accent6" hlink="hlink" folHlink="folHlink"/>
  <p:sldLayoutIdLst>
    <p:sldLayoutId id="2147483952" r:id="rId1"/>
    <p:sldLayoutId id="2147483953" r:id="rId2"/>
    <p:sldLayoutId id="2147483954" r:id="rId3"/>
    <p:sldLayoutId id="2147483963" r:id="rId4"/>
    <p:sldLayoutId id="2147483955" r:id="rId5"/>
    <p:sldLayoutId id="2147483956" r:id="rId6"/>
    <p:sldLayoutId id="2147483957" r:id="rId7"/>
    <p:sldLayoutId id="2147483959" r:id="rId8"/>
    <p:sldLayoutId id="2147483961" r:id="rId9"/>
    <p:sldLayoutId id="2147483962" r:id="rId10"/>
  </p:sldLayoutIdLst>
  <p:hf sldNum="0" hdr="0" ftr="0" dt="0"/>
  <p:txStyles>
    <p:titleStyle>
      <a:lvl1pPr algn="l" defTabSz="914400" rtl="0" eaLnBrk="1" latinLnBrk="0" hangingPunct="1">
        <a:lnSpc>
          <a:spcPct val="85000"/>
        </a:lnSpc>
        <a:spcBef>
          <a:spcPct val="0"/>
        </a:spcBef>
        <a:buNone/>
        <a:defRPr sz="2800" b="1"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8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 Id="rId5" Type="http://schemas.openxmlformats.org/officeDocument/2006/relationships/image" Target="../media/image13.jpe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3.xml"/><Relationship Id="rId4" Type="http://schemas.openxmlformats.org/officeDocument/2006/relationships/image" Target="../media/image16.jp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3.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6"/>
          <p:cNvSpPr>
            <a:spLocks noGrp="1"/>
          </p:cNvSpPr>
          <p:nvPr>
            <p:ph type="ctrTitle"/>
          </p:nvPr>
        </p:nvSpPr>
        <p:spPr>
          <a:xfrm>
            <a:off x="715997" y="2963525"/>
            <a:ext cx="10261600" cy="1280809"/>
          </a:xfrm>
        </p:spPr>
        <p:txBody>
          <a:bodyPr>
            <a:normAutofit fontScale="90000"/>
          </a:bodyPr>
          <a:lstStyle/>
          <a:p>
            <a:br>
              <a:rPr lang="it-IT" b="0" dirty="0"/>
            </a:br>
            <a:r>
              <a:rPr lang="it-IT" sz="3300" dirty="0"/>
              <a:t>Progetto e implementazione di un sistema </a:t>
            </a:r>
            <a:r>
              <a:rPr lang="it-IT" sz="3300" dirty="0" err="1"/>
              <a:t>embedded</a:t>
            </a:r>
            <a:r>
              <a:rPr lang="it-IT" sz="3300" dirty="0"/>
              <a:t> per il riconoscimento di attività sciistica </a:t>
            </a:r>
          </a:p>
        </p:txBody>
      </p:sp>
      <p:sp>
        <p:nvSpPr>
          <p:cNvPr id="8" name="Sottotitolo 7"/>
          <p:cNvSpPr>
            <a:spLocks noGrp="1"/>
          </p:cNvSpPr>
          <p:nvPr>
            <p:ph type="subTitle" idx="1"/>
          </p:nvPr>
        </p:nvSpPr>
        <p:spPr>
          <a:xfrm>
            <a:off x="751275" y="2748741"/>
            <a:ext cx="10191045" cy="624379"/>
          </a:xfrm>
        </p:spPr>
        <p:txBody>
          <a:bodyPr>
            <a:normAutofit fontScale="92500"/>
          </a:bodyPr>
          <a:lstStyle/>
          <a:p>
            <a:pPr algn="ctr"/>
            <a:r>
              <a:rPr lang="it-IT" dirty="0">
                <a:solidFill>
                  <a:schemeClr val="tx1"/>
                </a:solidFill>
                <a:latin typeface="Bahnschrift Light SemiCondensed" panose="020B0502040204020203" pitchFamily="34" charset="0"/>
              </a:rPr>
              <a:t>Corso di laurea in ingegneria elettronica e tecnologie dell’informazione</a:t>
            </a:r>
            <a:br>
              <a:rPr lang="it-IT" dirty="0">
                <a:solidFill>
                  <a:schemeClr val="tx1"/>
                </a:solidFill>
              </a:rPr>
            </a:br>
            <a:endParaRPr lang="it-IT" dirty="0"/>
          </a:p>
        </p:txBody>
      </p:sp>
      <p:pic>
        <p:nvPicPr>
          <p:cNvPr id="9" name="Picture Placeholder 5"/>
          <p:cNvPicPr>
            <a:picLocks noGrp="1" noChangeAspect="1"/>
          </p:cNvPicPr>
          <p:nvPr>
            <p:ph type="pic" idx="4294967295"/>
          </p:nvPr>
        </p:nvPicPr>
        <p:blipFill>
          <a:blip r:embed="rId2">
            <a:extLst>
              <a:ext uri="{28A0092B-C50C-407E-A947-70E740481C1C}">
                <a14:useLocalDpi xmlns:a14="http://schemas.microsoft.com/office/drawing/2010/main" val="0"/>
              </a:ext>
            </a:extLst>
          </a:blip>
          <a:srcRect l="977" r="977"/>
          <a:stretch>
            <a:fillRect/>
          </a:stretch>
        </p:blipFill>
        <p:spPr>
          <a:xfrm>
            <a:off x="3999345" y="89777"/>
            <a:ext cx="4094163" cy="2325687"/>
          </a:xfrm>
        </p:spPr>
      </p:pic>
      <p:sp>
        <p:nvSpPr>
          <p:cNvPr id="11" name="Rettangolo 10"/>
          <p:cNvSpPr/>
          <p:nvPr/>
        </p:nvSpPr>
        <p:spPr>
          <a:xfrm>
            <a:off x="751275" y="4654708"/>
            <a:ext cx="4196645" cy="923330"/>
          </a:xfrm>
          <a:prstGeom prst="rect">
            <a:avLst/>
          </a:prstGeom>
        </p:spPr>
        <p:txBody>
          <a:bodyPr wrap="square">
            <a:spAutoFit/>
          </a:bodyPr>
          <a:lstStyle/>
          <a:p>
            <a:r>
              <a:rPr lang="it-IT" dirty="0">
                <a:effectLst>
                  <a:outerShdw blurRad="38100" dist="38100" dir="2700000" algn="tl">
                    <a:srgbClr val="000000">
                      <a:alpha val="43137"/>
                    </a:srgbClr>
                  </a:outerShdw>
                </a:effectLst>
              </a:rPr>
              <a:t>Candidato: Filippo La Fauci</a:t>
            </a:r>
          </a:p>
          <a:p>
            <a:r>
              <a:rPr lang="it-IT" dirty="0">
                <a:effectLst>
                  <a:outerShdw blurRad="38100" dist="38100" dir="2700000" algn="tl">
                    <a:srgbClr val="000000">
                      <a:alpha val="43137"/>
                    </a:srgbClr>
                  </a:outerShdw>
                </a:effectLst>
              </a:rPr>
              <a:t>Relatore: Prof. Riccardo Berta</a:t>
            </a:r>
          </a:p>
          <a:p>
            <a:r>
              <a:rPr lang="it-IT" dirty="0">
                <a:effectLst>
                  <a:outerShdw blurRad="38100" dist="38100" dir="2700000" algn="tl">
                    <a:srgbClr val="000000">
                      <a:alpha val="43137"/>
                    </a:srgbClr>
                  </a:outerShdw>
                </a:effectLst>
              </a:rPr>
              <a:t>Correlatore:  Dott. Matteo </a:t>
            </a:r>
            <a:r>
              <a:rPr lang="it-IT" dirty="0" err="1">
                <a:effectLst>
                  <a:outerShdw blurRad="38100" dist="38100" dir="2700000" algn="tl">
                    <a:srgbClr val="000000">
                      <a:alpha val="43137"/>
                    </a:srgbClr>
                  </a:outerShdw>
                </a:effectLst>
              </a:rPr>
              <a:t>Fresta</a:t>
            </a:r>
            <a:r>
              <a:rPr lang="it-IT" dirty="0">
                <a:effectLst>
                  <a:outerShdw blurRad="38100" dist="38100" dir="2700000" algn="tl">
                    <a:srgbClr val="000000">
                      <a:alpha val="43137"/>
                    </a:srgbClr>
                  </a:outerShdw>
                </a:effectLst>
              </a:rPr>
              <a:t> </a:t>
            </a:r>
          </a:p>
        </p:txBody>
      </p:sp>
    </p:spTree>
    <p:extLst>
      <p:ext uri="{BB962C8B-B14F-4D97-AF65-F5344CB8AC3E}">
        <p14:creationId xmlns:p14="http://schemas.microsoft.com/office/powerpoint/2010/main" val="81314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sz="2700" b="1" spc="0" dirty="0"/>
              <a:t>RISULTATI DEL TEST</a:t>
            </a:r>
          </a:p>
        </p:txBody>
      </p:sp>
      <p:sp>
        <p:nvSpPr>
          <p:cNvPr id="3" name="Rettangolo 2"/>
          <p:cNvSpPr/>
          <p:nvPr/>
        </p:nvSpPr>
        <p:spPr>
          <a:xfrm>
            <a:off x="199456" y="1127663"/>
            <a:ext cx="9010122" cy="1409617"/>
          </a:xfrm>
          <a:prstGeom prst="rect">
            <a:avLst/>
          </a:prstGeom>
        </p:spPr>
        <p:txBody>
          <a:bodyPr wrap="square">
            <a:spAutoFit/>
          </a:bodyPr>
          <a:lstStyle/>
          <a:p>
            <a:pPr marL="342900" lvl="0" indent="-342900" algn="just">
              <a:lnSpc>
                <a:spcPct val="107000"/>
              </a:lnSpc>
              <a:spcAft>
                <a:spcPts val="0"/>
              </a:spcAft>
              <a:buFont typeface="Wingdings" panose="05000000000000000000" pitchFamily="2" charset="2"/>
              <a:buChar char="§"/>
            </a:pPr>
            <a:r>
              <a:rPr lang="it-IT" sz="2000" dirty="0">
                <a:solidFill>
                  <a:schemeClr val="tx2"/>
                </a:solidFill>
                <a:latin typeface="Calibri" panose="020F0502020204030204" pitchFamily="34" charset="0"/>
                <a:cs typeface="Calibri" panose="020F0502020204030204" pitchFamily="34" charset="0"/>
              </a:rPr>
              <a:t>I risultati finali hanno raggiunto un grado di accuratezza </a:t>
            </a:r>
            <a:r>
              <a:rPr lang="it-IT" sz="2000" b="1" dirty="0">
                <a:solidFill>
                  <a:schemeClr val="tx2"/>
                </a:solidFill>
                <a:latin typeface="Calibri" panose="020F0502020204030204" pitchFamily="34" charset="0"/>
                <a:cs typeface="Calibri" panose="020F0502020204030204" pitchFamily="34" charset="0"/>
              </a:rPr>
              <a:t>superiore all’80%</a:t>
            </a:r>
          </a:p>
          <a:p>
            <a:pPr marL="342900" lvl="0" indent="-342900" algn="just">
              <a:lnSpc>
                <a:spcPct val="107000"/>
              </a:lnSpc>
              <a:spcAft>
                <a:spcPts val="0"/>
              </a:spcAft>
              <a:buFont typeface="Wingdings" panose="05000000000000000000" pitchFamily="2" charset="2"/>
              <a:buChar char="§"/>
            </a:pPr>
            <a:r>
              <a:rPr lang="it-IT" sz="2000" dirty="0">
                <a:solidFill>
                  <a:schemeClr val="tx2"/>
                </a:solidFill>
                <a:latin typeface="Calibri" panose="020F0502020204030204" pitchFamily="34" charset="0"/>
                <a:cs typeface="Calibri" panose="020F0502020204030204" pitchFamily="34" charset="0"/>
              </a:rPr>
              <a:t>Sono state utilizzate </a:t>
            </a:r>
            <a:r>
              <a:rPr lang="it-IT" sz="2000" b="1" dirty="0">
                <a:solidFill>
                  <a:schemeClr val="tx2"/>
                </a:solidFill>
                <a:latin typeface="Calibri" panose="020F0502020204030204" pitchFamily="34" charset="0"/>
                <a:cs typeface="Calibri" panose="020F0502020204030204" pitchFamily="34" charset="0"/>
              </a:rPr>
              <a:t>42 serie </a:t>
            </a:r>
            <a:r>
              <a:rPr lang="it-IT" sz="2000" dirty="0">
                <a:solidFill>
                  <a:schemeClr val="tx2"/>
                </a:solidFill>
                <a:latin typeface="Calibri" panose="020F0502020204030204" pitchFamily="34" charset="0"/>
                <a:cs typeface="Calibri" panose="020F0502020204030204" pitchFamily="34" charset="0"/>
              </a:rPr>
              <a:t>di 80 campioni ciascuna come test set</a:t>
            </a:r>
          </a:p>
          <a:p>
            <a:pPr marL="342900" lvl="0" indent="-342900" algn="just">
              <a:lnSpc>
                <a:spcPct val="107000"/>
              </a:lnSpc>
              <a:spcAft>
                <a:spcPts val="0"/>
              </a:spcAft>
              <a:buFont typeface="Wingdings" panose="05000000000000000000" pitchFamily="2" charset="2"/>
              <a:buChar char="§"/>
            </a:pPr>
            <a:r>
              <a:rPr lang="it-IT" sz="2000" dirty="0">
                <a:solidFill>
                  <a:schemeClr val="tx2"/>
                </a:solidFill>
                <a:latin typeface="Calibri" panose="020F0502020204030204" pitchFamily="34" charset="0"/>
                <a:cs typeface="Calibri" panose="020F0502020204030204" pitchFamily="34" charset="0"/>
              </a:rPr>
              <a:t>I risultati ottenuti possono considerarsi soddisfacenti per le molteplici variabili da considerare per questo tipo di misurazioni [piste diverse, condizioni ambientali]</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24112" y="2650709"/>
            <a:ext cx="4754879" cy="3700342"/>
          </a:xfrm>
          <a:prstGeom prst="rect">
            <a:avLst/>
          </a:prstGeom>
        </p:spPr>
      </p:pic>
      <p:sp>
        <p:nvSpPr>
          <p:cNvPr id="6" name="CasellaDiTesto 5"/>
          <p:cNvSpPr txBox="1"/>
          <p:nvPr/>
        </p:nvSpPr>
        <p:spPr>
          <a:xfrm>
            <a:off x="2578732" y="6501228"/>
            <a:ext cx="1244117" cy="338554"/>
          </a:xfrm>
          <a:prstGeom prst="rect">
            <a:avLst/>
          </a:prstGeom>
          <a:noFill/>
        </p:spPr>
        <p:txBody>
          <a:bodyPr wrap="square" rtlCol="0">
            <a:spAutoFit/>
          </a:bodyPr>
          <a:lstStyle/>
          <a:p>
            <a:r>
              <a:rPr lang="it-IT" sz="1600" b="1" dirty="0">
                <a:solidFill>
                  <a:schemeClr val="tx2"/>
                </a:solidFill>
                <a:latin typeface="Calibri" panose="020F0502020204030204" pitchFamily="34" charset="0"/>
                <a:cs typeface="Calibri" panose="020F0502020204030204" pitchFamily="34" charset="0"/>
              </a:rPr>
              <a:t>PREDICTION</a:t>
            </a:r>
          </a:p>
        </p:txBody>
      </p:sp>
      <p:sp>
        <p:nvSpPr>
          <p:cNvPr id="7" name="CasellaDiTesto 6"/>
          <p:cNvSpPr txBox="1"/>
          <p:nvPr/>
        </p:nvSpPr>
        <p:spPr>
          <a:xfrm rot="16200000">
            <a:off x="731734" y="4366143"/>
            <a:ext cx="762551" cy="338554"/>
          </a:xfrm>
          <a:prstGeom prst="rect">
            <a:avLst/>
          </a:prstGeom>
          <a:noFill/>
        </p:spPr>
        <p:txBody>
          <a:bodyPr wrap="square" rtlCol="0">
            <a:spAutoFit/>
          </a:bodyPr>
          <a:lstStyle/>
          <a:p>
            <a:r>
              <a:rPr lang="it-IT" sz="1600" b="1" dirty="0">
                <a:solidFill>
                  <a:schemeClr val="tx2"/>
                </a:solidFill>
                <a:latin typeface="Calibri" panose="020F0502020204030204" pitchFamily="34" charset="0"/>
                <a:cs typeface="Calibri" panose="020F0502020204030204" pitchFamily="34" charset="0"/>
              </a:rPr>
              <a:t>REAL</a:t>
            </a:r>
          </a:p>
        </p:txBody>
      </p:sp>
      <p:pic>
        <p:nvPicPr>
          <p:cNvPr id="9" name="Immagine 8">
            <a:extLst>
              <a:ext uri="{FF2B5EF4-FFF2-40B4-BE49-F238E27FC236}">
                <a16:creationId xmlns:a16="http://schemas.microsoft.com/office/drawing/2014/main" id="{81841FF1-FD6D-0D4D-19E1-D1AE8590CC57}"/>
              </a:ext>
            </a:extLst>
          </p:cNvPr>
          <p:cNvPicPr>
            <a:picLocks noChangeAspect="1"/>
          </p:cNvPicPr>
          <p:nvPr/>
        </p:nvPicPr>
        <p:blipFill>
          <a:blip r:embed="rId3"/>
          <a:stretch>
            <a:fillRect/>
          </a:stretch>
        </p:blipFill>
        <p:spPr>
          <a:xfrm>
            <a:off x="10062939" y="1622395"/>
            <a:ext cx="1016052" cy="971600"/>
          </a:xfrm>
          <a:prstGeom prst="rect">
            <a:avLst/>
          </a:prstGeom>
        </p:spPr>
      </p:pic>
      <p:pic>
        <p:nvPicPr>
          <p:cNvPr id="11" name="Immagine 10" descr="Immagine che contiene testo, schermata, Carattere, numero&#10;&#10;Descrizione generata automaticamente">
            <a:extLst>
              <a:ext uri="{FF2B5EF4-FFF2-40B4-BE49-F238E27FC236}">
                <a16:creationId xmlns:a16="http://schemas.microsoft.com/office/drawing/2014/main" id="{2B6AD855-F3C3-DEDC-3CBF-CBBD62058C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6167" y="2551397"/>
            <a:ext cx="3769249" cy="3968049"/>
          </a:xfrm>
          <a:prstGeom prst="rect">
            <a:avLst/>
          </a:prstGeom>
        </p:spPr>
      </p:pic>
    </p:spTree>
    <p:extLst>
      <p:ext uri="{BB962C8B-B14F-4D97-AF65-F5344CB8AC3E}">
        <p14:creationId xmlns:p14="http://schemas.microsoft.com/office/powerpoint/2010/main" val="426478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a:t>CONSIDERAZIONI FINALI </a:t>
            </a:r>
            <a:endParaRPr lang="it-IT" dirty="0"/>
          </a:p>
        </p:txBody>
      </p:sp>
      <p:sp>
        <p:nvSpPr>
          <p:cNvPr id="3" name="Rettangolo 2"/>
          <p:cNvSpPr/>
          <p:nvPr/>
        </p:nvSpPr>
        <p:spPr>
          <a:xfrm>
            <a:off x="1180699" y="1020329"/>
            <a:ext cx="8983579" cy="4893647"/>
          </a:xfrm>
          <a:prstGeom prst="rect">
            <a:avLst/>
          </a:prstGeom>
        </p:spPr>
        <p:txBody>
          <a:bodyPr wrap="square">
            <a:spAutoFit/>
          </a:bodyPr>
          <a:lstStyle/>
          <a:p>
            <a:pPr marL="342900" indent="-342900" algn="just">
              <a:buFont typeface="Wingdings" panose="05000000000000000000" pitchFamily="2" charset="2"/>
              <a:buChar char="§"/>
            </a:pPr>
            <a:r>
              <a:rPr lang="it-IT" sz="2400" dirty="0">
                <a:solidFill>
                  <a:schemeClr val="tx2"/>
                </a:solidFill>
                <a:latin typeface="Calibri" panose="020F0502020204030204" pitchFamily="34" charset="0"/>
                <a:cs typeface="Calibri" panose="020F0502020204030204" pitchFamily="34" charset="0"/>
              </a:rPr>
              <a:t>Il mio contributo personale è stato partecipare nello sviluppo dell’applicazione, nella raccolta del dataset e nella verifica della correttezza del modello</a:t>
            </a:r>
          </a:p>
          <a:p>
            <a:pPr marL="342900" indent="-342900" algn="just">
              <a:buFont typeface="Wingdings" panose="05000000000000000000" pitchFamily="2" charset="2"/>
              <a:buChar char="§"/>
            </a:pPr>
            <a:endParaRPr lang="it-IT" sz="2400" dirty="0">
              <a:solidFill>
                <a:schemeClr val="tx2"/>
              </a:solidFill>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it-IT" sz="2400" dirty="0">
                <a:solidFill>
                  <a:schemeClr val="tx2"/>
                </a:solidFill>
                <a:latin typeface="Calibri" panose="020F0502020204030204" pitchFamily="34" charset="0"/>
                <a:cs typeface="Calibri" panose="020F0502020204030204" pitchFamily="34" charset="0"/>
              </a:rPr>
              <a:t>Il modello potrebbe essere affinato incrementando il dataset con un numero maggiore di misurazioni raccolte da sciatori diversi su un numero maggiore di piste e comprensori</a:t>
            </a:r>
          </a:p>
          <a:p>
            <a:pPr marL="342900" indent="-342900" algn="just">
              <a:buFont typeface="Wingdings" panose="05000000000000000000" pitchFamily="2" charset="2"/>
              <a:buChar char="§"/>
            </a:pPr>
            <a:endParaRPr lang="it-IT" sz="2400" dirty="0">
              <a:solidFill>
                <a:schemeClr val="tx2"/>
              </a:solidFill>
              <a:latin typeface="Calibri" panose="020F0502020204030204" pitchFamily="34" charset="0"/>
              <a:cs typeface="Calibri" panose="020F0502020204030204" pitchFamily="34" charset="0"/>
            </a:endParaRPr>
          </a:p>
          <a:p>
            <a:pPr marL="342900" indent="-342900" algn="just">
              <a:buFont typeface="Wingdings" panose="05000000000000000000" pitchFamily="2" charset="2"/>
              <a:buChar char="§"/>
            </a:pPr>
            <a:r>
              <a:rPr lang="it-IT" sz="2400" dirty="0">
                <a:solidFill>
                  <a:schemeClr val="tx2"/>
                </a:solidFill>
                <a:latin typeface="Calibri" panose="020F0502020204030204" pitchFamily="34" charset="0"/>
                <a:cs typeface="Calibri" panose="020F0502020204030204" pitchFamily="34" charset="0"/>
              </a:rPr>
              <a:t>Questo progetto è da considerarsi come punto di partenza per applicazioni future: in particolare potrebbe essere utile aumentare il numero di sensori utilizzati in modo tale da analizzare più  precisamente sia le tecniche in questione sia le corrette posizioni che l’atleta può assumere lungo una discesa</a:t>
            </a:r>
          </a:p>
        </p:txBody>
      </p:sp>
      <p:pic>
        <p:nvPicPr>
          <p:cNvPr id="4" name="Segnaposto contenuto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964" y="1020329"/>
            <a:ext cx="1494009" cy="5551346"/>
          </a:xfrm>
          <a:prstGeom prst="rect">
            <a:avLst/>
          </a:prstGeom>
        </p:spPr>
      </p:pic>
    </p:spTree>
    <p:extLst>
      <p:ext uri="{BB962C8B-B14F-4D97-AF65-F5344CB8AC3E}">
        <p14:creationId xmlns:p14="http://schemas.microsoft.com/office/powerpoint/2010/main" val="1952175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ctrTitle"/>
          </p:nvPr>
        </p:nvSpPr>
        <p:spPr>
          <a:xfrm>
            <a:off x="1526673" y="2938380"/>
            <a:ext cx="9490509" cy="975520"/>
          </a:xfrm>
        </p:spPr>
        <p:txBody>
          <a:bodyPr/>
          <a:lstStyle/>
          <a:p>
            <a:r>
              <a:rPr lang="it-IT" dirty="0"/>
              <a:t>Grazie per l’attenzione</a:t>
            </a:r>
          </a:p>
        </p:txBody>
      </p:sp>
    </p:spTree>
    <p:extLst>
      <p:ext uri="{BB962C8B-B14F-4D97-AF65-F5344CB8AC3E}">
        <p14:creationId xmlns:p14="http://schemas.microsoft.com/office/powerpoint/2010/main" val="1347815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142510" y="2198252"/>
            <a:ext cx="5975926" cy="3427048"/>
          </a:xfrm>
        </p:spPr>
        <p:txBody>
          <a:bodyPr>
            <a:noAutofit/>
          </a:bodyPr>
          <a:lstStyle/>
          <a:p>
            <a:pPr lvl="0" algn="just"/>
            <a:r>
              <a:rPr lang="it-IT" sz="2100" dirty="0">
                <a:latin typeface="Calibri" panose="020F0502020204030204" pitchFamily="34" charset="0"/>
                <a:cs typeface="Calibri" panose="020F0502020204030204" pitchFamily="34" charset="0"/>
              </a:rPr>
              <a:t>Progettare e implementare un sistema embedded per il riconoscimento di attività sciistica</a:t>
            </a:r>
          </a:p>
          <a:p>
            <a:pPr lvl="0" algn="just"/>
            <a:r>
              <a:rPr lang="it-IT" sz="2100" dirty="0">
                <a:latin typeface="Calibri" panose="020F0502020204030204" pitchFamily="34" charset="0"/>
                <a:cs typeface="Calibri" panose="020F0502020204030204" pitchFamily="34" charset="0"/>
              </a:rPr>
              <a:t>Riconoscere le tecniche di discesa </a:t>
            </a:r>
          </a:p>
          <a:p>
            <a:pPr lvl="1" algn="just">
              <a:buFont typeface="Wingdings" panose="05000000000000000000" pitchFamily="2" charset="2"/>
              <a:buChar char="§"/>
            </a:pPr>
            <a:r>
              <a:rPr lang="it-IT" sz="2100" dirty="0">
                <a:latin typeface="Calibri" panose="020F0502020204030204" pitchFamily="34" charset="0"/>
                <a:cs typeface="Calibri" panose="020F0502020204030204" pitchFamily="34" charset="0"/>
              </a:rPr>
              <a:t>Slalom</a:t>
            </a:r>
          </a:p>
          <a:p>
            <a:pPr lvl="1" algn="just">
              <a:buFont typeface="Wingdings" panose="05000000000000000000" pitchFamily="2" charset="2"/>
              <a:buChar char="§"/>
            </a:pPr>
            <a:r>
              <a:rPr lang="it-IT" sz="2100" dirty="0">
                <a:latin typeface="Calibri" panose="020F0502020204030204" pitchFamily="34" charset="0"/>
                <a:cs typeface="Calibri" panose="020F0502020204030204" pitchFamily="34" charset="0"/>
              </a:rPr>
              <a:t>Spazzaneve</a:t>
            </a:r>
          </a:p>
          <a:p>
            <a:pPr lvl="1" algn="just">
              <a:buFont typeface="Wingdings" panose="05000000000000000000" pitchFamily="2" charset="2"/>
              <a:buChar char="§"/>
            </a:pPr>
            <a:r>
              <a:rPr lang="it-IT" sz="2100" dirty="0">
                <a:latin typeface="Calibri" panose="020F0502020204030204" pitchFamily="34" charset="0"/>
                <a:cs typeface="Calibri" panose="020F0502020204030204" pitchFamily="34" charset="0"/>
              </a:rPr>
              <a:t>Uovo</a:t>
            </a:r>
          </a:p>
          <a:p>
            <a:pPr lvl="1" algn="just">
              <a:buFont typeface="Wingdings" panose="05000000000000000000" pitchFamily="2" charset="2"/>
              <a:buChar char="§"/>
            </a:pPr>
            <a:r>
              <a:rPr lang="it-IT" sz="2100" dirty="0">
                <a:latin typeface="Calibri" panose="020F0502020204030204" pitchFamily="34" charset="0"/>
                <a:cs typeface="Calibri" panose="020F0502020204030204" pitchFamily="34" charset="0"/>
              </a:rPr>
              <a:t>Spinta </a:t>
            </a:r>
          </a:p>
          <a:p>
            <a:pPr lvl="0" algn="just"/>
            <a:r>
              <a:rPr lang="it-IT" sz="2100" dirty="0">
                <a:latin typeface="Calibri" panose="020F0502020204030204" pitchFamily="34" charset="0"/>
                <a:cs typeface="Calibri" panose="020F0502020204030204" pitchFamily="34" charset="0"/>
              </a:rPr>
              <a:t>Facilitare la consultazione immediata dei dati acquisiti </a:t>
            </a:r>
          </a:p>
          <a:p>
            <a:endParaRPr lang="it-IT" sz="2000" dirty="0">
              <a:latin typeface="Calibri" panose="020F0502020204030204" pitchFamily="34" charset="0"/>
              <a:cs typeface="Calibri" panose="020F0502020204030204" pitchFamily="34" charset="0"/>
            </a:endParaRPr>
          </a:p>
        </p:txBody>
      </p:sp>
      <p:sp>
        <p:nvSpPr>
          <p:cNvPr id="2" name="Titolo 1"/>
          <p:cNvSpPr>
            <a:spLocks noGrp="1"/>
          </p:cNvSpPr>
          <p:nvPr>
            <p:ph type="title"/>
          </p:nvPr>
        </p:nvSpPr>
        <p:spPr>
          <a:xfrm>
            <a:off x="288356" y="854366"/>
            <a:ext cx="4979110" cy="480291"/>
          </a:xfrm>
        </p:spPr>
        <p:txBody>
          <a:bodyPr>
            <a:normAutofit/>
          </a:bodyPr>
          <a:lstStyle/>
          <a:p>
            <a:r>
              <a:rPr lang="it-IT" sz="3000" b="1" spc="0" dirty="0"/>
              <a:t>OBIETTIVO DEL PROGETTO</a:t>
            </a:r>
            <a:endParaRPr lang="it-IT" sz="3000" spc="0" dirty="0"/>
          </a:p>
        </p:txBody>
      </p:sp>
      <p:pic>
        <p:nvPicPr>
          <p:cNvPr id="9" name="Segnaposto contenuto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4656" y="134172"/>
            <a:ext cx="1763568" cy="6552955"/>
          </a:xfrm>
          <a:prstGeom prst="rect">
            <a:avLst/>
          </a:prstGeom>
        </p:spPr>
      </p:pic>
      <p:pic>
        <p:nvPicPr>
          <p:cNvPr id="5" name="Immagine 4"/>
          <p:cNvPicPr>
            <a:picLocks noChangeAspect="1"/>
          </p:cNvPicPr>
          <p:nvPr/>
        </p:nvPicPr>
        <p:blipFill rotWithShape="1">
          <a:blip r:embed="rId3">
            <a:extLst>
              <a:ext uri="{28A0092B-C50C-407E-A947-70E740481C1C}">
                <a14:useLocalDpi xmlns:a14="http://schemas.microsoft.com/office/drawing/2010/main" val="0"/>
              </a:ext>
            </a:extLst>
          </a:blip>
          <a:srcRect l="1849" r="4277"/>
          <a:stretch/>
        </p:blipFill>
        <p:spPr>
          <a:xfrm>
            <a:off x="387926" y="1468583"/>
            <a:ext cx="3648365" cy="5218544"/>
          </a:xfrm>
          <a:prstGeom prst="rect">
            <a:avLst/>
          </a:prstGeom>
        </p:spPr>
      </p:pic>
    </p:spTree>
    <p:extLst>
      <p:ext uri="{BB962C8B-B14F-4D97-AF65-F5344CB8AC3E}">
        <p14:creationId xmlns:p14="http://schemas.microsoft.com/office/powerpoint/2010/main" val="3137734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1156" y="960582"/>
            <a:ext cx="6483927" cy="5752124"/>
          </a:xfrm>
          <a:prstGeom prst="rect">
            <a:avLst/>
          </a:prstGeom>
        </p:spPr>
      </p:pic>
      <p:sp>
        <p:nvSpPr>
          <p:cNvPr id="2" name="Titolo 1"/>
          <p:cNvSpPr>
            <a:spLocks noGrp="1"/>
          </p:cNvSpPr>
          <p:nvPr>
            <p:ph type="title"/>
          </p:nvPr>
        </p:nvSpPr>
        <p:spPr>
          <a:xfrm>
            <a:off x="192113" y="398734"/>
            <a:ext cx="11822969" cy="561848"/>
          </a:xfrm>
        </p:spPr>
        <p:txBody>
          <a:bodyPr>
            <a:noAutofit/>
          </a:bodyPr>
          <a:lstStyle/>
          <a:p>
            <a:r>
              <a:rPr lang="it-IT" sz="2900" b="1" spc="0" dirty="0">
                <a:solidFill>
                  <a:schemeClr val="tx2"/>
                </a:solidFill>
              </a:rPr>
              <a:t>WORKFLOW PER ACQUISIZIONE ED ELABORAZIONE DATI</a:t>
            </a:r>
          </a:p>
        </p:txBody>
      </p:sp>
      <p:sp>
        <p:nvSpPr>
          <p:cNvPr id="12" name="Segnaposto testo 11"/>
          <p:cNvSpPr>
            <a:spLocks noGrp="1"/>
          </p:cNvSpPr>
          <p:nvPr>
            <p:ph type="body" idx="4294967295"/>
          </p:nvPr>
        </p:nvSpPr>
        <p:spPr>
          <a:xfrm>
            <a:off x="192115" y="1109924"/>
            <a:ext cx="5275812" cy="642276"/>
          </a:xfrm>
        </p:spPr>
        <p:txBody>
          <a:bodyPr>
            <a:normAutofit fontScale="25000" lnSpcReduction="20000"/>
          </a:bodyPr>
          <a:lstStyle/>
          <a:p>
            <a:pPr algn="just"/>
            <a:r>
              <a:rPr lang="it-IT" sz="8000" b="1" cap="small" spc="0" dirty="0">
                <a:latin typeface="Calibri" panose="020F0502020204030204" pitchFamily="34" charset="0"/>
                <a:cs typeface="Calibri" panose="020F0502020204030204" pitchFamily="34" charset="0"/>
              </a:rPr>
              <a:t>Schema del processo di funzionamento del sistema </a:t>
            </a:r>
            <a:r>
              <a:rPr lang="it-IT" sz="8000" b="1" cap="small" spc="0" dirty="0" err="1">
                <a:latin typeface="Calibri" panose="020F0502020204030204" pitchFamily="34" charset="0"/>
                <a:cs typeface="Calibri" panose="020F0502020204030204" pitchFamily="34" charset="0"/>
              </a:rPr>
              <a:t>embedded</a:t>
            </a:r>
            <a:r>
              <a:rPr lang="it-IT" sz="8000" b="1" cap="small" spc="0" dirty="0">
                <a:latin typeface="Calibri" panose="020F0502020204030204" pitchFamily="34" charset="0"/>
                <a:cs typeface="Calibri" panose="020F0502020204030204" pitchFamily="34" charset="0"/>
              </a:rPr>
              <a:t> di rilevamento delle tecniche sciistiche</a:t>
            </a:r>
          </a:p>
          <a:p>
            <a:endParaRPr lang="it-IT" b="1" dirty="0"/>
          </a:p>
        </p:txBody>
      </p:sp>
      <p:cxnSp>
        <p:nvCxnSpPr>
          <p:cNvPr id="14" name="Connettore diritto 13">
            <a:extLst>
              <a:ext uri="{FF2B5EF4-FFF2-40B4-BE49-F238E27FC236}">
                <a16:creationId xmlns:a16="http://schemas.microsoft.com/office/drawing/2014/main" id="{5B58FC21-5EBB-4148-B9B6-5C86CD586D7D}"/>
              </a:ext>
            </a:extLst>
          </p:cNvPr>
          <p:cNvCxnSpPr>
            <a:cxnSpLocks/>
          </p:cNvCxnSpPr>
          <p:nvPr/>
        </p:nvCxnSpPr>
        <p:spPr>
          <a:xfrm flipV="1">
            <a:off x="255344" y="1616364"/>
            <a:ext cx="5212583" cy="2"/>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 name="Immagin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260" y="2086846"/>
            <a:ext cx="3117443" cy="3117443"/>
          </a:xfrm>
          <a:prstGeom prst="rect">
            <a:avLst/>
          </a:prstGeom>
        </p:spPr>
      </p:pic>
    </p:spTree>
    <p:extLst>
      <p:ext uri="{BB962C8B-B14F-4D97-AF65-F5344CB8AC3E}">
        <p14:creationId xmlns:p14="http://schemas.microsoft.com/office/powerpoint/2010/main" val="2004703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92114" y="398734"/>
            <a:ext cx="11399522" cy="561848"/>
          </a:xfrm>
        </p:spPr>
        <p:txBody>
          <a:bodyPr>
            <a:noAutofit/>
          </a:bodyPr>
          <a:lstStyle/>
          <a:p>
            <a:r>
              <a:rPr lang="it-IT" b="1" spc="0" dirty="0"/>
              <a:t>HARDWARE DI RILEVAMENTO E SUO POSIZIONAMENTO</a:t>
            </a:r>
            <a:endParaRPr lang="it-IT" sz="2800" b="1" spc="0" dirty="0">
              <a:solidFill>
                <a:schemeClr val="tx2"/>
              </a:solidFill>
            </a:endParaRPr>
          </a:p>
        </p:txBody>
      </p:sp>
      <p:pic>
        <p:nvPicPr>
          <p:cNvPr id="4" name="Immagine 3"/>
          <p:cNvPicPr>
            <a:picLocks noChangeAspect="1"/>
          </p:cNvPicPr>
          <p:nvPr/>
        </p:nvPicPr>
        <p:blipFill rotWithShape="1">
          <a:blip r:embed="rId2" cstate="print">
            <a:extLst>
              <a:ext uri="{28A0092B-C50C-407E-A947-70E740481C1C}">
                <a14:useLocalDpi xmlns:a14="http://schemas.microsoft.com/office/drawing/2010/main" val="0"/>
              </a:ext>
            </a:extLst>
          </a:blip>
          <a:srcRect l="16915" t="27928" r="18658" b="24781"/>
          <a:stretch/>
        </p:blipFill>
        <p:spPr>
          <a:xfrm>
            <a:off x="5260319" y="3666100"/>
            <a:ext cx="2996990" cy="1737412"/>
          </a:xfrm>
          <a:prstGeom prst="rect">
            <a:avLst/>
          </a:prstGeom>
        </p:spPr>
      </p:pic>
      <p:pic>
        <p:nvPicPr>
          <p:cNvPr id="5" name="Immagine 4"/>
          <p:cNvPicPr>
            <a:picLocks noChangeAspect="1"/>
          </p:cNvPicPr>
          <p:nvPr/>
        </p:nvPicPr>
        <p:blipFill rotWithShape="1">
          <a:blip r:embed="rId3" cstate="print">
            <a:extLst>
              <a:ext uri="{28A0092B-C50C-407E-A947-70E740481C1C}">
                <a14:useLocalDpi xmlns:a14="http://schemas.microsoft.com/office/drawing/2010/main" val="0"/>
              </a:ext>
            </a:extLst>
          </a:blip>
          <a:srcRect l="1" r="694" b="6849"/>
          <a:stretch/>
        </p:blipFill>
        <p:spPr>
          <a:xfrm>
            <a:off x="5289137" y="1327128"/>
            <a:ext cx="2968172" cy="2088153"/>
          </a:xfrm>
          <a:prstGeom prst="rect">
            <a:avLst/>
          </a:prstGeom>
        </p:spPr>
      </p:pic>
      <p:pic>
        <p:nvPicPr>
          <p:cNvPr id="1026" name="Picture 2" descr="Arduino Nano 33 BLE – AHRS – Axodyne Engineeri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884" b="6179"/>
          <a:stretch/>
        </p:blipFill>
        <p:spPr bwMode="auto">
          <a:xfrm>
            <a:off x="1323315" y="2078182"/>
            <a:ext cx="3805764" cy="2438358"/>
          </a:xfrm>
          <a:prstGeom prst="rect">
            <a:avLst/>
          </a:prstGeom>
          <a:noFill/>
          <a:extLst>
            <a:ext uri="{909E8E84-426E-40DD-AFC4-6F175D3DCCD1}">
              <a14:hiddenFill xmlns:a14="http://schemas.microsoft.com/office/drawing/2010/main">
                <a:solidFill>
                  <a:srgbClr val="FFFFFF"/>
                </a:solidFill>
              </a14:hiddenFill>
            </a:ext>
          </a:extLst>
        </p:spPr>
      </p:pic>
      <p:pic>
        <p:nvPicPr>
          <p:cNvPr id="7" name="Immagine 6"/>
          <p:cNvPicPr>
            <a:picLocks noChangeAspect="1"/>
          </p:cNvPicPr>
          <p:nvPr/>
        </p:nvPicPr>
        <p:blipFill rotWithShape="1">
          <a:blip r:embed="rId5" cstate="print">
            <a:extLst>
              <a:ext uri="{28A0092B-C50C-407E-A947-70E740481C1C}">
                <a14:useLocalDpi xmlns:a14="http://schemas.microsoft.com/office/drawing/2010/main" val="0"/>
              </a:ext>
            </a:extLst>
          </a:blip>
          <a:srcRect l="9182" b="11515"/>
          <a:stretch/>
        </p:blipFill>
        <p:spPr>
          <a:xfrm>
            <a:off x="8388549" y="1327128"/>
            <a:ext cx="3672067" cy="4076384"/>
          </a:xfrm>
          <a:prstGeom prst="rect">
            <a:avLst/>
          </a:prstGeom>
        </p:spPr>
      </p:pic>
      <p:sp>
        <p:nvSpPr>
          <p:cNvPr id="8" name="Rettangolo 7"/>
          <p:cNvSpPr/>
          <p:nvPr/>
        </p:nvSpPr>
        <p:spPr>
          <a:xfrm>
            <a:off x="1099920" y="4516540"/>
            <a:ext cx="4029159" cy="400110"/>
          </a:xfrm>
          <a:prstGeom prst="rect">
            <a:avLst/>
          </a:prstGeom>
        </p:spPr>
        <p:txBody>
          <a:bodyPr wrap="square">
            <a:spAutoFit/>
          </a:bodyPr>
          <a:lstStyle/>
          <a:p>
            <a:pPr algn="ctr"/>
            <a:r>
              <a:rPr lang="it-IT" sz="2000" b="1" dirty="0">
                <a:solidFill>
                  <a:schemeClr val="tx2"/>
                </a:solidFill>
                <a:latin typeface="Calibri" panose="020F0502020204030204" pitchFamily="34" charset="0"/>
                <a:cs typeface="Calibri" panose="020F0502020204030204" pitchFamily="34" charset="0"/>
              </a:rPr>
              <a:t>Schema Arduino Nano 33 BLE </a:t>
            </a:r>
            <a:r>
              <a:rPr lang="it-IT" sz="2000" b="1" dirty="0" err="1">
                <a:solidFill>
                  <a:schemeClr val="tx2"/>
                </a:solidFill>
                <a:latin typeface="Calibri" panose="020F0502020204030204" pitchFamily="34" charset="0"/>
                <a:cs typeface="Calibri" panose="020F0502020204030204" pitchFamily="34" charset="0"/>
              </a:rPr>
              <a:t>sense</a:t>
            </a:r>
            <a:endParaRPr lang="it-IT" sz="2000" b="1" dirty="0">
              <a:solidFill>
                <a:schemeClr val="tx2"/>
              </a:solidFill>
              <a:latin typeface="Calibri" panose="020F0502020204030204" pitchFamily="34" charset="0"/>
              <a:cs typeface="Calibri" panose="020F0502020204030204" pitchFamily="34" charset="0"/>
            </a:endParaRPr>
          </a:p>
        </p:txBody>
      </p:sp>
      <p:sp>
        <p:nvSpPr>
          <p:cNvPr id="15" name="Rettangolo 14"/>
          <p:cNvSpPr/>
          <p:nvPr/>
        </p:nvSpPr>
        <p:spPr>
          <a:xfrm>
            <a:off x="5260319" y="5533032"/>
            <a:ext cx="2996990" cy="1015663"/>
          </a:xfrm>
          <a:prstGeom prst="rect">
            <a:avLst/>
          </a:prstGeom>
        </p:spPr>
        <p:txBody>
          <a:bodyPr wrap="square">
            <a:spAutoFit/>
          </a:bodyPr>
          <a:lstStyle/>
          <a:p>
            <a:pPr algn="ctr"/>
            <a:r>
              <a:rPr lang="it-IT" sz="2000" b="1" dirty="0">
                <a:solidFill>
                  <a:schemeClr val="tx2"/>
                </a:solidFill>
                <a:latin typeface="Calibri" panose="020F0502020204030204" pitchFamily="34" charset="0"/>
                <a:cs typeface="Calibri" panose="020F0502020204030204" pitchFamily="34" charset="0"/>
              </a:rPr>
              <a:t>Alimentazione Arduino batteria custom o </a:t>
            </a:r>
            <a:r>
              <a:rPr lang="it-IT" sz="2000" b="1" dirty="0" err="1">
                <a:solidFill>
                  <a:schemeClr val="tx2"/>
                </a:solidFill>
                <a:latin typeface="Calibri" panose="020F0502020204030204" pitchFamily="34" charset="0"/>
                <a:cs typeface="Calibri" panose="020F0502020204030204" pitchFamily="34" charset="0"/>
              </a:rPr>
              <a:t>Power</a:t>
            </a:r>
            <a:r>
              <a:rPr lang="it-IT" sz="2000" b="1" dirty="0">
                <a:solidFill>
                  <a:schemeClr val="tx2"/>
                </a:solidFill>
                <a:latin typeface="Calibri" panose="020F0502020204030204" pitchFamily="34" charset="0"/>
                <a:cs typeface="Calibri" panose="020F0502020204030204" pitchFamily="34" charset="0"/>
              </a:rPr>
              <a:t> </a:t>
            </a:r>
            <a:r>
              <a:rPr lang="it-IT" sz="2000" b="1" dirty="0" err="1">
                <a:solidFill>
                  <a:schemeClr val="tx2"/>
                </a:solidFill>
                <a:latin typeface="Calibri" panose="020F0502020204030204" pitchFamily="34" charset="0"/>
                <a:cs typeface="Calibri" panose="020F0502020204030204" pitchFamily="34" charset="0"/>
              </a:rPr>
              <a:t>Bank</a:t>
            </a:r>
            <a:r>
              <a:rPr lang="it-IT" sz="2000" b="1" dirty="0">
                <a:solidFill>
                  <a:schemeClr val="tx2"/>
                </a:solidFill>
                <a:latin typeface="Calibri" panose="020F0502020204030204" pitchFamily="34" charset="0"/>
                <a:cs typeface="Calibri" panose="020F0502020204030204" pitchFamily="34" charset="0"/>
              </a:rPr>
              <a:t> </a:t>
            </a:r>
          </a:p>
        </p:txBody>
      </p:sp>
      <p:sp>
        <p:nvSpPr>
          <p:cNvPr id="16" name="Rettangolo 15"/>
          <p:cNvSpPr/>
          <p:nvPr/>
        </p:nvSpPr>
        <p:spPr>
          <a:xfrm>
            <a:off x="8726087" y="5533032"/>
            <a:ext cx="2996990" cy="1323439"/>
          </a:xfrm>
          <a:prstGeom prst="rect">
            <a:avLst/>
          </a:prstGeom>
        </p:spPr>
        <p:txBody>
          <a:bodyPr wrap="square">
            <a:spAutoFit/>
          </a:bodyPr>
          <a:lstStyle/>
          <a:p>
            <a:pPr algn="ctr"/>
            <a:r>
              <a:rPr lang="it-IT" sz="2000" b="1" dirty="0">
                <a:solidFill>
                  <a:schemeClr val="tx2"/>
                </a:solidFill>
                <a:latin typeface="Calibri" panose="020F0502020204030204" pitchFamily="34" charset="0"/>
                <a:cs typeface="Calibri" panose="020F0502020204030204" pitchFamily="34" charset="0"/>
              </a:rPr>
              <a:t>Posizionamento Arduino in una specifica tasca per ridurre le oscillazioni nelle discese </a:t>
            </a:r>
          </a:p>
        </p:txBody>
      </p:sp>
    </p:spTree>
    <p:extLst>
      <p:ext uri="{BB962C8B-B14F-4D97-AF65-F5344CB8AC3E}">
        <p14:creationId xmlns:p14="http://schemas.microsoft.com/office/powerpoint/2010/main" val="17985473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9"/>
          <p:cNvSpPr>
            <a:spLocks noGrp="1"/>
          </p:cNvSpPr>
          <p:nvPr>
            <p:ph type="title"/>
          </p:nvPr>
        </p:nvSpPr>
        <p:spPr>
          <a:xfrm>
            <a:off x="277091" y="276768"/>
            <a:ext cx="8342284" cy="561848"/>
          </a:xfrm>
        </p:spPr>
        <p:txBody>
          <a:bodyPr>
            <a:normAutofit fontScale="90000"/>
          </a:bodyPr>
          <a:lstStyle/>
          <a:p>
            <a:r>
              <a:rPr lang="it-IT" b="1" spc="0" dirty="0"/>
              <a:t>APP PER VISUALIZZAZIONE DI SERIE TEMPORALI</a:t>
            </a:r>
            <a:endParaRPr lang="it-IT" spc="0" dirty="0"/>
          </a:p>
        </p:txBody>
      </p:sp>
      <p:sp>
        <p:nvSpPr>
          <p:cNvPr id="14" name="Segnaposto contenuto 2"/>
          <p:cNvSpPr txBox="1">
            <a:spLocks/>
          </p:cNvSpPr>
          <p:nvPr/>
        </p:nvSpPr>
        <p:spPr>
          <a:xfrm>
            <a:off x="75739" y="1034118"/>
            <a:ext cx="7747462" cy="19677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8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it-IT" sz="2000" b="1" dirty="0">
                <a:latin typeface="Calibri" panose="020F0502020204030204" pitchFamily="34" charset="0"/>
                <a:cs typeface="Calibri" panose="020F0502020204030204" pitchFamily="34" charset="0"/>
              </a:rPr>
              <a:t> Base di partenza</a:t>
            </a:r>
            <a:r>
              <a:rPr lang="it-IT" sz="2000" dirty="0">
                <a:latin typeface="Calibri" panose="020F0502020204030204" pitchFamily="34" charset="0"/>
                <a:cs typeface="Calibri" panose="020F0502020204030204" pitchFamily="34" charset="0"/>
              </a:rPr>
              <a:t>: APP Smart </a:t>
            </a:r>
            <a:r>
              <a:rPr lang="it-IT" sz="2000" dirty="0" err="1">
                <a:latin typeface="Calibri" panose="020F0502020204030204" pitchFamily="34" charset="0"/>
                <a:cs typeface="Calibri" panose="020F0502020204030204" pitchFamily="34" charset="0"/>
              </a:rPr>
              <a:t>Collector</a:t>
            </a:r>
            <a:r>
              <a:rPr lang="it-IT" sz="2000" dirty="0">
                <a:latin typeface="Calibri" panose="020F0502020204030204" pitchFamily="34" charset="0"/>
                <a:cs typeface="Calibri" panose="020F0502020204030204" pitchFamily="34" charset="0"/>
              </a:rPr>
              <a:t> fornita dal laboratorio</a:t>
            </a:r>
          </a:p>
          <a:p>
            <a:pPr>
              <a:buFont typeface="Wingdings" panose="05000000000000000000" pitchFamily="2" charset="2"/>
              <a:buChar char="§"/>
            </a:pPr>
            <a:r>
              <a:rPr lang="it-IT" sz="2000" b="1" dirty="0">
                <a:latin typeface="Calibri" panose="020F0502020204030204" pitchFamily="34" charset="0"/>
                <a:cs typeface="Calibri" panose="020F0502020204030204" pitchFamily="34" charset="0"/>
              </a:rPr>
              <a:t> Toolkit per sviluppo interfaccia utente (UI): </a:t>
            </a:r>
            <a:r>
              <a:rPr lang="it-IT" sz="2000" dirty="0">
                <a:latin typeface="Calibri" panose="020F0502020204030204" pitchFamily="34" charset="0"/>
                <a:cs typeface="Calibri" panose="020F0502020204030204" pitchFamily="34" charset="0"/>
              </a:rPr>
              <a:t>FLUTTER framework per sviluppo applicazioni multi-piattaforma</a:t>
            </a:r>
          </a:p>
          <a:p>
            <a:pPr>
              <a:buFont typeface="Wingdings" panose="05000000000000000000" pitchFamily="2" charset="2"/>
              <a:buChar char="§"/>
            </a:pPr>
            <a:r>
              <a:rPr lang="it-IT" sz="2000" b="1" dirty="0">
                <a:latin typeface="Calibri" panose="020F0502020204030204" pitchFamily="34" charset="0"/>
                <a:cs typeface="Calibri" panose="020F0502020204030204" pitchFamily="34" charset="0"/>
              </a:rPr>
              <a:t> Implementazione: </a:t>
            </a:r>
            <a:r>
              <a:rPr lang="it-IT" sz="2000" dirty="0">
                <a:latin typeface="Calibri" panose="020F0502020204030204" pitchFamily="34" charset="0"/>
                <a:cs typeface="Calibri" panose="020F0502020204030204" pitchFamily="34" charset="0"/>
              </a:rPr>
              <a:t>sviluppo di una pagina per visualizzazione grafica delle serie temporali</a:t>
            </a:r>
          </a:p>
        </p:txBody>
      </p:sp>
      <p:pic>
        <p:nvPicPr>
          <p:cNvPr id="15" name="Immagin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8158" y="960907"/>
            <a:ext cx="3858167" cy="5800111"/>
          </a:xfrm>
          <a:prstGeom prst="rect">
            <a:avLst/>
          </a:prstGeom>
        </p:spPr>
      </p:pic>
      <p:pic>
        <p:nvPicPr>
          <p:cNvPr id="16" name="Immagin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9100" y="2911166"/>
            <a:ext cx="4662408" cy="2695669"/>
          </a:xfrm>
          <a:prstGeom prst="rect">
            <a:avLst/>
          </a:prstGeom>
        </p:spPr>
      </p:pic>
      <p:pic>
        <p:nvPicPr>
          <p:cNvPr id="2" name="Immagin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25144" y="2685302"/>
            <a:ext cx="3880535" cy="3686509"/>
          </a:xfrm>
          <a:prstGeom prst="rect">
            <a:avLst/>
          </a:prstGeom>
        </p:spPr>
      </p:pic>
    </p:spTree>
    <p:extLst>
      <p:ext uri="{BB962C8B-B14F-4D97-AF65-F5344CB8AC3E}">
        <p14:creationId xmlns:p14="http://schemas.microsoft.com/office/powerpoint/2010/main" val="34450497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spc="0" dirty="0"/>
              <a:t>CREAZIONE E RACCOLTA DATI </a:t>
            </a:r>
            <a:endParaRPr lang="it-IT" spc="0" dirty="0"/>
          </a:p>
        </p:txBody>
      </p:sp>
      <p:sp>
        <p:nvSpPr>
          <p:cNvPr id="3" name="Rettangolo 2"/>
          <p:cNvSpPr/>
          <p:nvPr/>
        </p:nvSpPr>
        <p:spPr>
          <a:xfrm>
            <a:off x="277089" y="984229"/>
            <a:ext cx="11721679" cy="736355"/>
          </a:xfrm>
          <a:prstGeom prst="rect">
            <a:avLst/>
          </a:prstGeom>
        </p:spPr>
        <p:txBody>
          <a:bodyPr wrap="square">
            <a:spAutoFit/>
          </a:bodyPr>
          <a:lstStyle/>
          <a:p>
            <a:pPr>
              <a:lnSpc>
                <a:spcPct val="107000"/>
              </a:lnSpc>
              <a:spcAft>
                <a:spcPts val="800"/>
              </a:spcAft>
            </a:pPr>
            <a:r>
              <a:rPr lang="it-IT" sz="2000" dirty="0">
                <a:solidFill>
                  <a:schemeClr val="tx2"/>
                </a:solidFill>
                <a:latin typeface="Calibri" panose="020F0502020204030204" pitchFamily="34" charset="0"/>
                <a:cs typeface="Calibri" panose="020F0502020204030204" pitchFamily="34" charset="0"/>
              </a:rPr>
              <a:t>I dati sono stati raccolti in </a:t>
            </a:r>
            <a:r>
              <a:rPr lang="it-IT" sz="2000" b="1" dirty="0">
                <a:solidFill>
                  <a:schemeClr val="tx2"/>
                </a:solidFill>
                <a:latin typeface="Calibri" panose="020F0502020204030204" pitchFamily="34" charset="0"/>
                <a:cs typeface="Calibri" panose="020F0502020204030204" pitchFamily="34" charset="0"/>
              </a:rPr>
              <a:t>2 comprensori </a:t>
            </a:r>
            <a:r>
              <a:rPr lang="it-IT" sz="2000" dirty="0">
                <a:solidFill>
                  <a:schemeClr val="tx2"/>
                </a:solidFill>
                <a:latin typeface="Calibri" panose="020F0502020204030204" pitchFamily="34" charset="0"/>
                <a:cs typeface="Calibri" panose="020F0502020204030204" pitchFamily="34" charset="0"/>
              </a:rPr>
              <a:t>per avere misurazioni di tecniche diverse su piste con caratteristiche differenti (</a:t>
            </a:r>
            <a:r>
              <a:rPr lang="it-IT" sz="2000" i="1" dirty="0">
                <a:solidFill>
                  <a:schemeClr val="tx2"/>
                </a:solidFill>
                <a:latin typeface="Calibri" panose="020F0502020204030204" pitchFamily="34" charset="0"/>
                <a:cs typeface="Calibri" panose="020F0502020204030204" pitchFamily="34" charset="0"/>
              </a:rPr>
              <a:t>pendenza, difficoltà, lunghezza</a:t>
            </a:r>
            <a:r>
              <a:rPr lang="it-IT" sz="2000" dirty="0">
                <a:solidFill>
                  <a:schemeClr val="tx2"/>
                </a:solidFill>
                <a:latin typeface="Calibri" panose="020F0502020204030204" pitchFamily="34" charset="0"/>
                <a:cs typeface="Calibri" panose="020F0502020204030204" pitchFamily="34" charset="0"/>
              </a:rPr>
              <a:t>)</a:t>
            </a:r>
          </a:p>
        </p:txBody>
      </p:sp>
      <p:pic>
        <p:nvPicPr>
          <p:cNvPr id="4" name="Immagin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3959" y="1388820"/>
            <a:ext cx="4448299" cy="2100476"/>
          </a:xfrm>
          <a:prstGeom prst="rect">
            <a:avLst/>
          </a:prstGeom>
        </p:spPr>
      </p:pic>
      <p:pic>
        <p:nvPicPr>
          <p:cNvPr id="9" name="Immagin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5228" y="4124518"/>
            <a:ext cx="2955259" cy="2491247"/>
          </a:xfrm>
          <a:prstGeom prst="rect">
            <a:avLst/>
          </a:prstGeom>
        </p:spPr>
      </p:pic>
      <p:pic>
        <p:nvPicPr>
          <p:cNvPr id="10" name="Immagin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94506" y="4124517"/>
            <a:ext cx="2792982" cy="2491247"/>
          </a:xfrm>
          <a:prstGeom prst="rect">
            <a:avLst/>
          </a:prstGeom>
        </p:spPr>
      </p:pic>
      <p:pic>
        <p:nvPicPr>
          <p:cNvPr id="11" name="Immagin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22600" y="4134340"/>
            <a:ext cx="2988609" cy="2519641"/>
          </a:xfrm>
          <a:prstGeom prst="rect">
            <a:avLst/>
          </a:prstGeom>
        </p:spPr>
      </p:pic>
      <p:pic>
        <p:nvPicPr>
          <p:cNvPr id="12" name="Immagin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888" y="4160980"/>
            <a:ext cx="2895920" cy="2454785"/>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5039" y="1726502"/>
            <a:ext cx="6001058" cy="1555830"/>
          </a:xfrm>
          <a:prstGeom prst="rect">
            <a:avLst/>
          </a:prstGeom>
        </p:spPr>
      </p:pic>
      <p:sp>
        <p:nvSpPr>
          <p:cNvPr id="15" name="Rettangolo 14"/>
          <p:cNvSpPr/>
          <p:nvPr/>
        </p:nvSpPr>
        <p:spPr>
          <a:xfrm>
            <a:off x="390825" y="3629891"/>
            <a:ext cx="1993900" cy="400110"/>
          </a:xfrm>
          <a:prstGeom prst="rect">
            <a:avLst/>
          </a:prstGeom>
          <a:ln w="25400" cap="sq">
            <a:solidFill>
              <a:schemeClr val="tx1">
                <a:lumMod val="50000"/>
                <a:lumOff val="50000"/>
              </a:schemeClr>
            </a:solidFill>
          </a:ln>
          <a:effectLst>
            <a:outerShdw blurRad="50800" dist="38100" dir="2700000" algn="tl" rotWithShape="0">
              <a:prstClr val="black">
                <a:alpha val="40000"/>
              </a:prstClr>
            </a:outerShdw>
          </a:effectLst>
        </p:spPr>
        <p:txBody>
          <a:bodyPr wrap="square">
            <a:spAutoFit/>
          </a:bodyPr>
          <a:lstStyle/>
          <a:p>
            <a:pPr algn="ctr"/>
            <a:r>
              <a:rPr lang="it-IT" sz="2000" dirty="0">
                <a:solidFill>
                  <a:schemeClr val="tx2"/>
                </a:solidFill>
                <a:latin typeface="Calibri" panose="020F0502020204030204" pitchFamily="34" charset="0"/>
                <a:cs typeface="Calibri" panose="020F0502020204030204" pitchFamily="34" charset="0"/>
              </a:rPr>
              <a:t>Spazzaneve</a:t>
            </a:r>
          </a:p>
        </p:txBody>
      </p:sp>
      <p:sp>
        <p:nvSpPr>
          <p:cNvPr id="16" name="Rettangolo 15"/>
          <p:cNvSpPr/>
          <p:nvPr/>
        </p:nvSpPr>
        <p:spPr>
          <a:xfrm>
            <a:off x="3553642" y="3624495"/>
            <a:ext cx="1993900" cy="400110"/>
          </a:xfrm>
          <a:prstGeom prst="rect">
            <a:avLst/>
          </a:prstGeom>
          <a:ln w="25400" cap="sq">
            <a:solidFill>
              <a:schemeClr val="tx1">
                <a:lumMod val="50000"/>
                <a:lumOff val="50000"/>
              </a:schemeClr>
            </a:solidFill>
          </a:ln>
          <a:effectLst>
            <a:outerShdw blurRad="50800" dist="38100" dir="2700000" algn="tl" rotWithShape="0">
              <a:prstClr val="black">
                <a:alpha val="40000"/>
              </a:prstClr>
            </a:outerShdw>
          </a:effectLst>
        </p:spPr>
        <p:txBody>
          <a:bodyPr wrap="square">
            <a:spAutoFit/>
          </a:bodyPr>
          <a:lstStyle/>
          <a:p>
            <a:pPr algn="ctr"/>
            <a:r>
              <a:rPr lang="it-IT" sz="2000" dirty="0">
                <a:solidFill>
                  <a:schemeClr val="tx2"/>
                </a:solidFill>
                <a:latin typeface="Calibri" panose="020F0502020204030204" pitchFamily="34" charset="0"/>
                <a:cs typeface="Calibri" panose="020F0502020204030204" pitchFamily="34" charset="0"/>
              </a:rPr>
              <a:t>Spinta</a:t>
            </a:r>
          </a:p>
        </p:txBody>
      </p:sp>
      <p:sp>
        <p:nvSpPr>
          <p:cNvPr id="17" name="Rettangolo 16"/>
          <p:cNvSpPr/>
          <p:nvPr/>
        </p:nvSpPr>
        <p:spPr>
          <a:xfrm>
            <a:off x="6722246" y="3624495"/>
            <a:ext cx="1993900" cy="400110"/>
          </a:xfrm>
          <a:prstGeom prst="rect">
            <a:avLst/>
          </a:prstGeom>
          <a:ln w="25400" cap="sq">
            <a:solidFill>
              <a:schemeClr val="tx1">
                <a:lumMod val="50000"/>
                <a:lumOff val="50000"/>
              </a:schemeClr>
            </a:solidFill>
          </a:ln>
          <a:effectLst>
            <a:outerShdw blurRad="50800" dist="38100" dir="2700000" algn="tl" rotWithShape="0">
              <a:prstClr val="black">
                <a:alpha val="40000"/>
              </a:prstClr>
            </a:outerShdw>
          </a:effectLst>
        </p:spPr>
        <p:txBody>
          <a:bodyPr wrap="square">
            <a:spAutoFit/>
          </a:bodyPr>
          <a:lstStyle/>
          <a:p>
            <a:pPr algn="ctr"/>
            <a:r>
              <a:rPr lang="it-IT" sz="2000" dirty="0">
                <a:solidFill>
                  <a:schemeClr val="tx2"/>
                </a:solidFill>
                <a:latin typeface="Calibri" panose="020F0502020204030204" pitchFamily="34" charset="0"/>
                <a:cs typeface="Calibri" panose="020F0502020204030204" pitchFamily="34" charset="0"/>
              </a:rPr>
              <a:t>Uovo</a:t>
            </a:r>
          </a:p>
        </p:txBody>
      </p:sp>
      <p:sp>
        <p:nvSpPr>
          <p:cNvPr id="18" name="Rettangolo 17"/>
          <p:cNvSpPr/>
          <p:nvPr/>
        </p:nvSpPr>
        <p:spPr>
          <a:xfrm>
            <a:off x="9658358" y="3606851"/>
            <a:ext cx="1993900" cy="400110"/>
          </a:xfrm>
          <a:prstGeom prst="rect">
            <a:avLst/>
          </a:prstGeom>
          <a:ln w="25400" cap="sq">
            <a:solidFill>
              <a:schemeClr val="tx1">
                <a:lumMod val="50000"/>
                <a:lumOff val="50000"/>
              </a:schemeClr>
            </a:solidFill>
          </a:ln>
          <a:effectLst>
            <a:outerShdw blurRad="50800" dist="38100" dir="2700000" algn="tl" rotWithShape="0">
              <a:prstClr val="black">
                <a:alpha val="40000"/>
              </a:prstClr>
            </a:outerShdw>
          </a:effectLst>
        </p:spPr>
        <p:txBody>
          <a:bodyPr wrap="square">
            <a:spAutoFit/>
          </a:bodyPr>
          <a:lstStyle/>
          <a:p>
            <a:pPr algn="ctr"/>
            <a:r>
              <a:rPr lang="it-IT" sz="2000" dirty="0">
                <a:solidFill>
                  <a:schemeClr val="tx2"/>
                </a:solidFill>
                <a:latin typeface="Calibri" panose="020F0502020204030204" pitchFamily="34" charset="0"/>
                <a:cs typeface="Calibri" panose="020F0502020204030204" pitchFamily="34" charset="0"/>
              </a:rPr>
              <a:t>Slalom</a:t>
            </a:r>
          </a:p>
        </p:txBody>
      </p:sp>
    </p:spTree>
    <p:extLst>
      <p:ext uri="{BB962C8B-B14F-4D97-AF65-F5344CB8AC3E}">
        <p14:creationId xmlns:p14="http://schemas.microsoft.com/office/powerpoint/2010/main" val="568952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88967" y="415636"/>
            <a:ext cx="9509496" cy="465090"/>
          </a:xfrm>
        </p:spPr>
        <p:txBody>
          <a:bodyPr>
            <a:noAutofit/>
          </a:bodyPr>
          <a:lstStyle/>
          <a:p>
            <a:r>
              <a:rPr lang="it-IT" b="1" spc="0" dirty="0"/>
              <a:t>CREAZIONE E RACCOLTA DATI</a:t>
            </a:r>
            <a:endParaRPr lang="it-IT" spc="0" dirty="0"/>
          </a:p>
        </p:txBody>
      </p:sp>
      <p:sp>
        <p:nvSpPr>
          <p:cNvPr id="3" name="Segnaposto testo 2"/>
          <p:cNvSpPr>
            <a:spLocks noGrp="1"/>
          </p:cNvSpPr>
          <p:nvPr>
            <p:ph type="body" idx="4294967295"/>
          </p:nvPr>
        </p:nvSpPr>
        <p:spPr>
          <a:xfrm>
            <a:off x="957961" y="1025938"/>
            <a:ext cx="4242393" cy="2029400"/>
          </a:xfrm>
          <a:solidFill>
            <a:schemeClr val="bg1">
              <a:alpha val="99000"/>
            </a:schemeClr>
          </a:solidFill>
          <a:ln w="25400">
            <a:solidFill>
              <a:schemeClr val="tx1">
                <a:lumMod val="50000"/>
                <a:lumOff val="50000"/>
              </a:schemeClr>
            </a:solidFill>
          </a:ln>
        </p:spPr>
        <p:txBody>
          <a:bodyPr>
            <a:normAutofit fontScale="92500" lnSpcReduction="20000"/>
          </a:bodyPr>
          <a:lstStyle/>
          <a:p>
            <a:r>
              <a:rPr lang="it-IT" sz="2100" b="1" u="sng" cap="small" spc="0" dirty="0">
                <a:latin typeface="Calibri" panose="020F0502020204030204" pitchFamily="34" charset="0"/>
                <a:cs typeface="Calibri" panose="020F0502020204030204" pitchFamily="34" charset="0"/>
              </a:rPr>
              <a:t>Numeriche del training set</a:t>
            </a:r>
          </a:p>
          <a:p>
            <a:r>
              <a:rPr lang="it-IT" sz="2100" cap="none" spc="0" dirty="0" err="1">
                <a:latin typeface="Calibri" panose="020F0502020204030204" pitchFamily="34" charset="0"/>
                <a:cs typeface="Calibri" panose="020F0502020204030204" pitchFamily="34" charset="0"/>
              </a:rPr>
              <a:t>Num</a:t>
            </a:r>
            <a:r>
              <a:rPr lang="it-IT" sz="2100" cap="none" spc="0" dirty="0">
                <a:latin typeface="Calibri" panose="020F0502020204030204" pitchFamily="34" charset="0"/>
                <a:cs typeface="Calibri" panose="020F0502020204030204" pitchFamily="34" charset="0"/>
              </a:rPr>
              <a:t>. 39 misurazioni per allenare il modello:</a:t>
            </a:r>
          </a:p>
          <a:p>
            <a:pPr marL="635508" lvl="1" indent="-342900">
              <a:buFont typeface="Wingdings" panose="05000000000000000000" pitchFamily="2" charset="2"/>
              <a:buChar char="§"/>
            </a:pPr>
            <a:r>
              <a:rPr lang="it-IT" sz="1900" cap="none" spc="0" dirty="0">
                <a:latin typeface="Calibri" panose="020F0502020204030204" pitchFamily="34" charset="0"/>
                <a:cs typeface="Calibri" panose="020F0502020204030204" pitchFamily="34" charset="0"/>
              </a:rPr>
              <a:t>12 slalom in 7 piste</a:t>
            </a:r>
          </a:p>
          <a:p>
            <a:pPr marL="635508" lvl="1" indent="-342900">
              <a:buFont typeface="Wingdings" panose="05000000000000000000" pitchFamily="2" charset="2"/>
              <a:buChar char="§"/>
            </a:pPr>
            <a:r>
              <a:rPr lang="it-IT" sz="1900" cap="none" spc="0" dirty="0">
                <a:latin typeface="Calibri" panose="020F0502020204030204" pitchFamily="34" charset="0"/>
                <a:cs typeface="Calibri" panose="020F0502020204030204" pitchFamily="34" charset="0"/>
              </a:rPr>
              <a:t>11 spazzaneve in 3 piste </a:t>
            </a:r>
          </a:p>
          <a:p>
            <a:pPr marL="635508" lvl="1" indent="-342900">
              <a:buFont typeface="Wingdings" panose="05000000000000000000" pitchFamily="2" charset="2"/>
              <a:buChar char="§"/>
            </a:pPr>
            <a:r>
              <a:rPr lang="it-IT" sz="1900" cap="none" spc="0" dirty="0">
                <a:latin typeface="Calibri" panose="020F0502020204030204" pitchFamily="34" charset="0"/>
                <a:cs typeface="Calibri" panose="020F0502020204030204" pitchFamily="34" charset="0"/>
              </a:rPr>
              <a:t>11 spinta in 5 piste</a:t>
            </a:r>
          </a:p>
          <a:p>
            <a:pPr marL="635508" lvl="1" indent="-342900">
              <a:buFont typeface="Wingdings" panose="05000000000000000000" pitchFamily="2" charset="2"/>
              <a:buChar char="§"/>
            </a:pPr>
            <a:r>
              <a:rPr lang="it-IT" sz="1900" cap="none" spc="0" dirty="0">
                <a:latin typeface="Calibri" panose="020F0502020204030204" pitchFamily="34" charset="0"/>
                <a:cs typeface="Calibri" panose="020F0502020204030204" pitchFamily="34" charset="0"/>
              </a:rPr>
              <a:t>5 uovo in 3 piste</a:t>
            </a:r>
          </a:p>
          <a:p>
            <a:pPr marL="342900" indent="-342900">
              <a:buFont typeface="Arial" panose="020B0604020202020204" pitchFamily="34" charset="0"/>
              <a:buChar char="•"/>
            </a:pPr>
            <a:endParaRPr lang="it-IT" sz="2100" b="1" cap="small" dirty="0">
              <a:latin typeface="Calibri" panose="020F0502020204030204" pitchFamily="34" charset="0"/>
              <a:cs typeface="Calibri" panose="020F0502020204030204" pitchFamily="34" charset="0"/>
            </a:endParaRPr>
          </a:p>
        </p:txBody>
      </p:sp>
      <p:pic>
        <p:nvPicPr>
          <p:cNvPr id="10" name="Immagin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10909" y="1015634"/>
            <a:ext cx="3075013" cy="2050009"/>
          </a:xfrm>
          <a:prstGeom prst="rect">
            <a:avLst/>
          </a:prstGeom>
        </p:spPr>
      </p:pic>
      <p:pic>
        <p:nvPicPr>
          <p:cNvPr id="11" name="Immagine 10"/>
          <p:cNvPicPr>
            <a:picLocks noChangeAspect="1"/>
          </p:cNvPicPr>
          <p:nvPr/>
        </p:nvPicPr>
        <p:blipFill>
          <a:blip r:embed="rId3"/>
          <a:stretch>
            <a:fillRect/>
          </a:stretch>
        </p:blipFill>
        <p:spPr>
          <a:xfrm>
            <a:off x="288967" y="3516224"/>
            <a:ext cx="11736778" cy="3299062"/>
          </a:xfrm>
          <a:prstGeom prst="rect">
            <a:avLst/>
          </a:prstGeom>
        </p:spPr>
      </p:pic>
      <p:sp>
        <p:nvSpPr>
          <p:cNvPr id="4" name="Rettangolo 3"/>
          <p:cNvSpPr/>
          <p:nvPr/>
        </p:nvSpPr>
        <p:spPr>
          <a:xfrm>
            <a:off x="957961" y="3129351"/>
            <a:ext cx="10683096" cy="323165"/>
          </a:xfrm>
          <a:prstGeom prst="rect">
            <a:avLst/>
          </a:prstGeom>
          <a:ln w="25400">
            <a:solidFill>
              <a:schemeClr val="tx1">
                <a:lumMod val="50000"/>
                <a:lumOff val="50000"/>
              </a:schemeClr>
            </a:solidFill>
          </a:ln>
          <a:effectLst/>
        </p:spPr>
        <p:txBody>
          <a:bodyPr wrap="square">
            <a:spAutoFit/>
          </a:bodyPr>
          <a:lstStyle/>
          <a:p>
            <a:pPr algn="ctr"/>
            <a:r>
              <a:rPr lang="it-IT" sz="1500" b="1" cap="small" dirty="0">
                <a:solidFill>
                  <a:schemeClr val="tx2"/>
                </a:solidFill>
                <a:latin typeface="Calibri" panose="020F0502020204030204" pitchFamily="34" charset="0"/>
                <a:cs typeface="Calibri" panose="020F0502020204030204" pitchFamily="34" charset="0"/>
              </a:rPr>
              <a:t>Informazioni aggiuntive di contesto (</a:t>
            </a:r>
            <a:r>
              <a:rPr lang="it-IT" sz="1500" b="1" i="1" cap="small" dirty="0">
                <a:solidFill>
                  <a:schemeClr val="tx2"/>
                </a:solidFill>
                <a:latin typeface="Calibri" panose="020F0502020204030204" pitchFamily="34" charset="0"/>
                <a:cs typeface="Calibri" panose="020F0502020204030204" pitchFamily="34" charset="0"/>
              </a:rPr>
              <a:t>durata video, caratteristiche pista, # curve</a:t>
            </a:r>
            <a:r>
              <a:rPr lang="it-IT" sz="1500" b="1" cap="small" dirty="0">
                <a:solidFill>
                  <a:schemeClr val="tx2"/>
                </a:solidFill>
                <a:latin typeface="Calibri" panose="020F0502020204030204" pitchFamily="34" charset="0"/>
                <a:cs typeface="Calibri" panose="020F0502020204030204" pitchFamily="34" charset="0"/>
              </a:rPr>
              <a:t>) a supporto della fase di analisi delle misurazioni   </a:t>
            </a:r>
          </a:p>
        </p:txBody>
      </p:sp>
      <p:pic>
        <p:nvPicPr>
          <p:cNvPr id="5" name="Immagin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07031" y="1015634"/>
            <a:ext cx="3034026" cy="2022684"/>
          </a:xfrm>
          <a:prstGeom prst="rect">
            <a:avLst/>
          </a:prstGeom>
        </p:spPr>
      </p:pic>
    </p:spTree>
    <p:extLst>
      <p:ext uri="{BB962C8B-B14F-4D97-AF65-F5344CB8AC3E}">
        <p14:creationId xmlns:p14="http://schemas.microsoft.com/office/powerpoint/2010/main" val="1240092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77090" y="286005"/>
            <a:ext cx="9675431" cy="561848"/>
          </a:xfrm>
        </p:spPr>
        <p:txBody>
          <a:bodyPr>
            <a:normAutofit fontScale="90000"/>
          </a:bodyPr>
          <a:lstStyle/>
          <a:p>
            <a:r>
              <a:rPr lang="it-IT" b="1" spc="0" dirty="0"/>
              <a:t>ANALISI DEI DATI ED ADDESTRAMENTO DEL MODELLO </a:t>
            </a:r>
            <a:endParaRPr lang="it-IT" spc="0" dirty="0"/>
          </a:p>
        </p:txBody>
      </p:sp>
      <p:sp>
        <p:nvSpPr>
          <p:cNvPr id="3" name="Segnaposto contenuto 2"/>
          <p:cNvSpPr txBox="1">
            <a:spLocks/>
          </p:cNvSpPr>
          <p:nvPr/>
        </p:nvSpPr>
        <p:spPr>
          <a:xfrm>
            <a:off x="277090" y="939462"/>
            <a:ext cx="11687112" cy="225971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8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just">
              <a:buFont typeface="Wingdings" panose="05000000000000000000" pitchFamily="2" charset="2"/>
              <a:buChar char="§"/>
            </a:pPr>
            <a:r>
              <a:rPr lang="it-IT" sz="2000" dirty="0">
                <a:latin typeface="Calibri" panose="020F0502020204030204" pitchFamily="34" charset="0"/>
                <a:cs typeface="Calibri" panose="020F0502020204030204" pitchFamily="34" charset="0"/>
              </a:rPr>
              <a:t> Analisi delle riprese video per individuare il range temporale dell’effettiva discesa [</a:t>
            </a:r>
            <a:r>
              <a:rPr lang="it-IT" sz="2000" i="1" dirty="0">
                <a:latin typeface="Calibri" panose="020F0502020204030204" pitchFamily="34" charset="0"/>
                <a:cs typeface="Calibri" panose="020F0502020204030204" pitchFamily="34" charset="0"/>
              </a:rPr>
              <a:t>esclusione dei tempi iniziali e finali di start/stop APP</a:t>
            </a:r>
            <a:r>
              <a:rPr lang="it-IT" sz="2000" dirty="0">
                <a:latin typeface="Calibri" panose="020F0502020204030204" pitchFamily="34" charset="0"/>
                <a:cs typeface="Calibri" panose="020F0502020204030204" pitchFamily="34" charset="0"/>
              </a:rPr>
              <a:t>]</a:t>
            </a:r>
          </a:p>
          <a:p>
            <a:pPr algn="just">
              <a:buFont typeface="Wingdings" panose="05000000000000000000" pitchFamily="2" charset="2"/>
              <a:buChar char="§"/>
            </a:pPr>
            <a:r>
              <a:rPr lang="it-IT" sz="2000" dirty="0">
                <a:latin typeface="Calibri" panose="020F0502020204030204" pitchFamily="34" charset="0"/>
                <a:cs typeface="Calibri" panose="020F0502020204030204" pitchFamily="34" charset="0"/>
              </a:rPr>
              <a:t> Divisione delle serie temporale a blocchi di 80 campioni con assegnazione di un label [</a:t>
            </a:r>
            <a:r>
              <a:rPr lang="it-IT" sz="2000" i="1" dirty="0">
                <a:latin typeface="Calibri" panose="020F0502020204030204" pitchFamily="34" charset="0"/>
                <a:cs typeface="Calibri" panose="020F0502020204030204" pitchFamily="34" charset="0"/>
              </a:rPr>
              <a:t>tipologia della tecnica di discesa</a:t>
            </a:r>
            <a:r>
              <a:rPr lang="it-IT" sz="2000" dirty="0">
                <a:latin typeface="Calibri" panose="020F0502020204030204" pitchFamily="34" charset="0"/>
                <a:cs typeface="Calibri" panose="020F0502020204030204" pitchFamily="34" charset="0"/>
              </a:rPr>
              <a:t>]</a:t>
            </a:r>
          </a:p>
          <a:p>
            <a:pPr algn="just">
              <a:buFont typeface="Wingdings" panose="05000000000000000000" pitchFamily="2" charset="2"/>
              <a:buChar char="§"/>
            </a:pPr>
            <a:r>
              <a:rPr lang="it-IT" sz="2000" dirty="0">
                <a:latin typeface="Calibri" panose="020F0502020204030204" pitchFamily="34" charset="0"/>
                <a:cs typeface="Calibri" panose="020F0502020204030204" pitchFamily="34" charset="0"/>
              </a:rPr>
              <a:t> Invio dei blocchi all’algoritmo di machine learning per addestramento</a:t>
            </a:r>
          </a:p>
          <a:p>
            <a:pPr algn="just">
              <a:buFont typeface="Wingdings" panose="05000000000000000000" pitchFamily="2" charset="2"/>
              <a:buChar char="§"/>
            </a:pPr>
            <a:r>
              <a:rPr lang="it-IT" sz="2000" dirty="0">
                <a:latin typeface="Calibri" panose="020F0502020204030204" pitchFamily="34" charset="0"/>
                <a:cs typeface="Calibri" panose="020F0502020204030204" pitchFamily="34" charset="0"/>
              </a:rPr>
              <a:t> Creazione del modello finale di classificazione da parte del </a:t>
            </a:r>
            <a:r>
              <a:rPr lang="it-IT" sz="2000" dirty="0" err="1">
                <a:latin typeface="Calibri" panose="020F0502020204030204" pitchFamily="34" charset="0"/>
                <a:cs typeface="Calibri" panose="020F0502020204030204" pitchFamily="34" charset="0"/>
              </a:rPr>
              <a:t>Labotorio</a:t>
            </a:r>
            <a:r>
              <a:rPr lang="it-IT" sz="2000" dirty="0">
                <a:latin typeface="Calibri" panose="020F0502020204030204" pitchFamily="34" charset="0"/>
                <a:cs typeface="Calibri" panose="020F0502020204030204" pitchFamily="34" charset="0"/>
              </a:rPr>
              <a:t> Elios Lab</a:t>
            </a:r>
          </a:p>
          <a:p>
            <a:pPr algn="just"/>
            <a:endParaRPr lang="it-IT" sz="2000" dirty="0">
              <a:latin typeface="Calibri" panose="020F0502020204030204" pitchFamily="34" charset="0"/>
              <a:cs typeface="Calibri" panose="020F0502020204030204" pitchFamily="34" charset="0"/>
            </a:endParaRPr>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81" y="3199177"/>
            <a:ext cx="11616721" cy="3550084"/>
          </a:xfrm>
          <a:prstGeom prst="rect">
            <a:avLst/>
          </a:prstGeom>
        </p:spPr>
      </p:pic>
    </p:spTree>
    <p:extLst>
      <p:ext uri="{BB962C8B-B14F-4D97-AF65-F5344CB8AC3E}">
        <p14:creationId xmlns:p14="http://schemas.microsoft.com/office/powerpoint/2010/main" val="344911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77090" y="286005"/>
            <a:ext cx="11552357" cy="561848"/>
          </a:xfrm>
        </p:spPr>
        <p:txBody>
          <a:bodyPr>
            <a:normAutofit fontScale="90000"/>
          </a:bodyPr>
          <a:lstStyle/>
          <a:p>
            <a:r>
              <a:rPr lang="it-IT" b="1" spc="0" dirty="0"/>
              <a:t>TEST DEL MODELLO DI CLASSIFICAZIONE DI MACHINE LEARNING</a:t>
            </a:r>
            <a:endParaRPr lang="it-IT" spc="0" dirty="0"/>
          </a:p>
        </p:txBody>
      </p:sp>
      <p:sp>
        <p:nvSpPr>
          <p:cNvPr id="3" name="Segnaposto contenuto 2"/>
          <p:cNvSpPr txBox="1">
            <a:spLocks/>
          </p:cNvSpPr>
          <p:nvPr/>
        </p:nvSpPr>
        <p:spPr>
          <a:xfrm>
            <a:off x="277090" y="1062994"/>
            <a:ext cx="11074401" cy="100595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1800" kern="1200">
                <a:solidFill>
                  <a:schemeClr val="tx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600" kern="1200">
                <a:solidFill>
                  <a:schemeClr val="tx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200" kern="1200">
                <a:solidFill>
                  <a:schemeClr val="tx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0" indent="0" algn="just">
              <a:buNone/>
            </a:pPr>
            <a:r>
              <a:rPr lang="it-IT" sz="2000" b="1" dirty="0"/>
              <a:t>Test set:</a:t>
            </a:r>
            <a:endParaRPr lang="it-IT" sz="2000" dirty="0"/>
          </a:p>
          <a:p>
            <a:pPr lvl="1" algn="just">
              <a:buFont typeface="Wingdings" panose="05000000000000000000" pitchFamily="2" charset="2"/>
              <a:buChar char="§"/>
            </a:pPr>
            <a:r>
              <a:rPr lang="it-IT" sz="2200" dirty="0">
                <a:latin typeface="Calibri" panose="020F0502020204030204" pitchFamily="34" charset="0"/>
                <a:cs typeface="Calibri" panose="020F0502020204030204" pitchFamily="34" charset="0"/>
              </a:rPr>
              <a:t>effettuati 3 test, ogni misurazione comprende in sequenza tutte le tecniche di discesa</a:t>
            </a:r>
          </a:p>
        </p:txBody>
      </p:sp>
      <p:pic>
        <p:nvPicPr>
          <p:cNvPr id="5" name="Senza titolo">
            <a:hlinkClick r:id="" action="ppaction://media"/>
            <a:extLst>
              <a:ext uri="{FF2B5EF4-FFF2-40B4-BE49-F238E27FC236}">
                <a16:creationId xmlns:a16="http://schemas.microsoft.com/office/drawing/2014/main" id="{E1077CB7-3E6E-F06C-1688-EF0C161BDD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08087" y="1962044"/>
            <a:ext cx="8231593" cy="4630271"/>
          </a:xfrm>
          <a:prstGeom prst="rect">
            <a:avLst/>
          </a:prstGeom>
        </p:spPr>
      </p:pic>
    </p:spTree>
    <p:extLst>
      <p:ext uri="{BB962C8B-B14F-4D97-AF65-F5344CB8AC3E}">
        <p14:creationId xmlns:p14="http://schemas.microsoft.com/office/powerpoint/2010/main" val="3190485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7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Retrospettivo">
  <a:themeElements>
    <a:clrScheme name="Custom 8">
      <a:dk1>
        <a:srgbClr val="0F0D29"/>
      </a:dk1>
      <a:lt1>
        <a:srgbClr val="FFFFFF"/>
      </a:lt1>
      <a:dk2>
        <a:srgbClr val="082A75"/>
      </a:dk2>
      <a:lt2>
        <a:srgbClr val="E7E6E6"/>
      </a:lt2>
      <a:accent1>
        <a:srgbClr val="024F75"/>
      </a:accent1>
      <a:accent2>
        <a:srgbClr val="3592CF"/>
      </a:accent2>
      <a:accent3>
        <a:srgbClr val="34ABA2"/>
      </a:accent3>
      <a:accent4>
        <a:srgbClr val="66B2CA"/>
      </a:accent4>
      <a:accent5>
        <a:srgbClr val="E0EFF4"/>
      </a:accent5>
      <a:accent6>
        <a:srgbClr val="34ABA2"/>
      </a:accent6>
      <a:hlink>
        <a:srgbClr val="3592CF"/>
      </a:hlink>
      <a:folHlink>
        <a:srgbClr val="3592CF"/>
      </a:folHlink>
    </a:clrScheme>
    <a:fontScheme name="Custom 2">
      <a:majorFont>
        <a:latin typeface="Century Gothic"/>
        <a:ea typeface=""/>
        <a:cs typeface=""/>
      </a:majorFont>
      <a:minorFont>
        <a:latin typeface="Lucida Sans"/>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30741337_TF04001427.potx" id="{24C9732A-8307-47A9-A85F-7C64EF7464EE}" vid="{AD27FD2E-0470-4E99-AC6C-067AABF7812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1549</TotalTime>
  <Words>515</Words>
  <Application>Microsoft Office PowerPoint</Application>
  <PresentationFormat>Widescreen</PresentationFormat>
  <Paragraphs>58</Paragraphs>
  <Slides>12</Slides>
  <Notes>0</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Bahnschrift Light SemiCondensed</vt:lpstr>
      <vt:lpstr>Calibri</vt:lpstr>
      <vt:lpstr>Century Gothic</vt:lpstr>
      <vt:lpstr>Lucida Sans</vt:lpstr>
      <vt:lpstr>Wingdings</vt:lpstr>
      <vt:lpstr>Retrospettivo</vt:lpstr>
      <vt:lpstr> Progetto e implementazione di un sistema embedded per il riconoscimento di attività sciistica </vt:lpstr>
      <vt:lpstr>OBIETTIVO DEL PROGETTO</vt:lpstr>
      <vt:lpstr>WORKFLOW PER ACQUISIZIONE ED ELABORAZIONE DATI</vt:lpstr>
      <vt:lpstr>HARDWARE DI RILEVAMENTO E SUO POSIZIONAMENTO</vt:lpstr>
      <vt:lpstr>APP PER VISUALIZZAZIONE DI SERIE TEMPORALI</vt:lpstr>
      <vt:lpstr>CREAZIONE E RACCOLTA DATI </vt:lpstr>
      <vt:lpstr>CREAZIONE E RACCOLTA DATI</vt:lpstr>
      <vt:lpstr>ANALISI DEI DATI ED ADDESTRAMENTO DEL MODELLO </vt:lpstr>
      <vt:lpstr>TEST DEL MODELLO DI CLASSIFICAZIONE DI MACHINE LEARNING</vt:lpstr>
      <vt:lpstr>RISULTATI DEL TEST</vt:lpstr>
      <vt:lpstr>CONSIDERAZIONI FINALI </vt:lpstr>
      <vt:lpstr>Grazie per 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Progetto e implementazione di un sistema embedded per il riconoscimento di attività sciistica </dc:title>
  <cp:lastModifiedBy>Filippo La Fauci</cp:lastModifiedBy>
  <cp:revision>9</cp:revision>
  <dcterms:created xsi:type="dcterms:W3CDTF">2024-02-11T10:19:45Z</dcterms:created>
  <dcterms:modified xsi:type="dcterms:W3CDTF">2024-02-13T20:32:04Z</dcterms:modified>
</cp:coreProperties>
</file>